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46"/>
  </p:notesMasterIdLst>
  <p:handoutMasterIdLst>
    <p:handoutMasterId r:id="rId147"/>
  </p:handoutMasterIdLst>
  <p:sldIdLst>
    <p:sldId id="358" r:id="rId2"/>
    <p:sldId id="313" r:id="rId3"/>
    <p:sldId id="498" r:id="rId4"/>
    <p:sldId id="343" r:id="rId5"/>
    <p:sldId id="499" r:id="rId6"/>
    <p:sldId id="500" r:id="rId7"/>
    <p:sldId id="501" r:id="rId8"/>
    <p:sldId id="502" r:id="rId9"/>
    <p:sldId id="344" r:id="rId10"/>
    <p:sldId id="492" r:id="rId11"/>
    <p:sldId id="331" r:id="rId12"/>
    <p:sldId id="303" r:id="rId13"/>
    <p:sldId id="466" r:id="rId14"/>
    <p:sldId id="493" r:id="rId15"/>
    <p:sldId id="494" r:id="rId16"/>
    <p:sldId id="594" r:id="rId17"/>
    <p:sldId id="505" r:id="rId18"/>
    <p:sldId id="503" r:id="rId19"/>
    <p:sldId id="497" r:id="rId20"/>
    <p:sldId id="504" r:id="rId21"/>
    <p:sldId id="495" r:id="rId22"/>
    <p:sldId id="506" r:id="rId23"/>
    <p:sldId id="507" r:id="rId24"/>
    <p:sldId id="508" r:id="rId25"/>
    <p:sldId id="509" r:id="rId26"/>
    <p:sldId id="468" r:id="rId27"/>
    <p:sldId id="469" r:id="rId28"/>
    <p:sldId id="510" r:id="rId29"/>
    <p:sldId id="470" r:id="rId30"/>
    <p:sldId id="471" r:id="rId31"/>
    <p:sldId id="511" r:id="rId32"/>
    <p:sldId id="486" r:id="rId33"/>
    <p:sldId id="474" r:id="rId34"/>
    <p:sldId id="476" r:id="rId35"/>
    <p:sldId id="478" r:id="rId36"/>
    <p:sldId id="480" r:id="rId37"/>
    <p:sldId id="367" r:id="rId38"/>
    <p:sldId id="368" r:id="rId39"/>
    <p:sldId id="369" r:id="rId40"/>
    <p:sldId id="371" r:id="rId41"/>
    <p:sldId id="372" r:id="rId42"/>
    <p:sldId id="373" r:id="rId43"/>
    <p:sldId id="374" r:id="rId44"/>
    <p:sldId id="376" r:id="rId45"/>
    <p:sldId id="481" r:id="rId46"/>
    <p:sldId id="482" r:id="rId47"/>
    <p:sldId id="483" r:id="rId48"/>
    <p:sldId id="530" r:id="rId49"/>
    <p:sldId id="484" r:id="rId50"/>
    <p:sldId id="531" r:id="rId51"/>
    <p:sldId id="485" r:id="rId52"/>
    <p:sldId id="487" r:id="rId53"/>
    <p:sldId id="488" r:id="rId54"/>
    <p:sldId id="489" r:id="rId55"/>
    <p:sldId id="490" r:id="rId56"/>
    <p:sldId id="491" r:id="rId57"/>
    <p:sldId id="512" r:id="rId58"/>
    <p:sldId id="513" r:id="rId59"/>
    <p:sldId id="514" r:id="rId60"/>
    <p:sldId id="515" r:id="rId61"/>
    <p:sldId id="519" r:id="rId62"/>
    <p:sldId id="520" r:id="rId63"/>
    <p:sldId id="521" r:id="rId64"/>
    <p:sldId id="522" r:id="rId65"/>
    <p:sldId id="516" r:id="rId66"/>
    <p:sldId id="517" r:id="rId67"/>
    <p:sldId id="518" r:id="rId68"/>
    <p:sldId id="523" r:id="rId69"/>
    <p:sldId id="524" r:id="rId70"/>
    <p:sldId id="525" r:id="rId71"/>
    <p:sldId id="526" r:id="rId72"/>
    <p:sldId id="527" r:id="rId73"/>
    <p:sldId id="528" r:id="rId74"/>
    <p:sldId id="529" r:id="rId75"/>
    <p:sldId id="391" r:id="rId76"/>
    <p:sldId id="442" r:id="rId77"/>
    <p:sldId id="443" r:id="rId78"/>
    <p:sldId id="444" r:id="rId79"/>
    <p:sldId id="446" r:id="rId80"/>
    <p:sldId id="449" r:id="rId81"/>
    <p:sldId id="454" r:id="rId82"/>
    <p:sldId id="455" r:id="rId83"/>
    <p:sldId id="456" r:id="rId84"/>
    <p:sldId id="457" r:id="rId85"/>
    <p:sldId id="459" r:id="rId86"/>
    <p:sldId id="532" r:id="rId87"/>
    <p:sldId id="533" r:id="rId88"/>
    <p:sldId id="534" r:id="rId89"/>
    <p:sldId id="535" r:id="rId90"/>
    <p:sldId id="536" r:id="rId91"/>
    <p:sldId id="537" r:id="rId92"/>
    <p:sldId id="538" r:id="rId93"/>
    <p:sldId id="539" r:id="rId94"/>
    <p:sldId id="540" r:id="rId95"/>
    <p:sldId id="541" r:id="rId96"/>
    <p:sldId id="542" r:id="rId97"/>
    <p:sldId id="543" r:id="rId98"/>
    <p:sldId id="544" r:id="rId99"/>
    <p:sldId id="545" r:id="rId100"/>
    <p:sldId id="546" r:id="rId101"/>
    <p:sldId id="587" r:id="rId102"/>
    <p:sldId id="586" r:id="rId103"/>
    <p:sldId id="636" r:id="rId104"/>
    <p:sldId id="595" r:id="rId105"/>
    <p:sldId id="596" r:id="rId106"/>
    <p:sldId id="597" r:id="rId107"/>
    <p:sldId id="598" r:id="rId108"/>
    <p:sldId id="599" r:id="rId109"/>
    <p:sldId id="600" r:id="rId110"/>
    <p:sldId id="601" r:id="rId111"/>
    <p:sldId id="602" r:id="rId112"/>
    <p:sldId id="603" r:id="rId113"/>
    <p:sldId id="604" r:id="rId114"/>
    <p:sldId id="605" r:id="rId115"/>
    <p:sldId id="606" r:id="rId116"/>
    <p:sldId id="607" r:id="rId117"/>
    <p:sldId id="608" r:id="rId118"/>
    <p:sldId id="609" r:id="rId119"/>
    <p:sldId id="610" r:id="rId120"/>
    <p:sldId id="611" r:id="rId121"/>
    <p:sldId id="612" r:id="rId122"/>
    <p:sldId id="613" r:id="rId123"/>
    <p:sldId id="614" r:id="rId124"/>
    <p:sldId id="615" r:id="rId125"/>
    <p:sldId id="616" r:id="rId126"/>
    <p:sldId id="617" r:id="rId127"/>
    <p:sldId id="618" r:id="rId128"/>
    <p:sldId id="619" r:id="rId129"/>
    <p:sldId id="620" r:id="rId130"/>
    <p:sldId id="621" r:id="rId131"/>
    <p:sldId id="622" r:id="rId132"/>
    <p:sldId id="623" r:id="rId133"/>
    <p:sldId id="624" r:id="rId134"/>
    <p:sldId id="625" r:id="rId135"/>
    <p:sldId id="626" r:id="rId136"/>
    <p:sldId id="627" r:id="rId137"/>
    <p:sldId id="628" r:id="rId138"/>
    <p:sldId id="629" r:id="rId139"/>
    <p:sldId id="630" r:id="rId140"/>
    <p:sldId id="631" r:id="rId141"/>
    <p:sldId id="632" r:id="rId142"/>
    <p:sldId id="633" r:id="rId143"/>
    <p:sldId id="634" r:id="rId144"/>
    <p:sldId id="635" r:id="rId145"/>
  </p:sldIdLst>
  <p:sldSz cx="9105900" cy="6832600"/>
  <p:notesSz cx="6858000" cy="97663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00"/>
    <a:srgbClr val="FF00FF"/>
    <a:srgbClr val="00FFFF"/>
    <a:srgbClr val="0000FF"/>
    <a:srgbClr val="00FF00"/>
    <a:srgbClr val="FF0000"/>
    <a:srgbClr val="FFFFFF"/>
    <a:srgbClr val="653A3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570" autoAdjust="0"/>
    <p:restoredTop sz="94728" autoAdjust="0"/>
  </p:normalViewPr>
  <p:slideViewPr>
    <p:cSldViewPr>
      <p:cViewPr>
        <p:scale>
          <a:sx n="66" d="100"/>
          <a:sy n="66" d="100"/>
        </p:scale>
        <p:origin x="-1434" y="-90"/>
      </p:cViewPr>
      <p:guideLst>
        <p:guide orient="horz" pos="2152"/>
        <p:guide pos="28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2" d="100"/>
          <a:sy n="72" d="100"/>
        </p:scale>
        <p:origin x="-1696" y="-104"/>
      </p:cViewPr>
      <p:guideLst>
        <p:guide orient="horz" pos="3076"/>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61026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41850"/>
            <a:ext cx="5029200" cy="4114800"/>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bodyPr>
          <a:lstStyle/>
          <a:p>
            <a:pPr lvl="0"/>
            <a:r>
              <a:rPr lang="en-GB" smtClean="0"/>
              <a:t>Click to edit Master notes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051" name="Rectangle 3"/>
          <p:cNvSpPr>
            <a:spLocks noGrp="1" noRot="1" noChangeAspect="1" noChangeArrowheads="1" noTextEdit="1"/>
          </p:cNvSpPr>
          <p:nvPr>
            <p:ph type="sldImg" idx="2"/>
          </p:nvPr>
        </p:nvSpPr>
        <p:spPr bwMode="auto">
          <a:xfrm>
            <a:off x="1152525" y="854075"/>
            <a:ext cx="4552950" cy="3416300"/>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xmlns="" val="9652188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Rot="1" noChangeAspect="1" noChangeArrowheads="1" noTextEdit="1"/>
          </p:cNvSpPr>
          <p:nvPr>
            <p:ph type="sldImg"/>
          </p:nvPr>
        </p:nvSpPr>
        <p:spPr>
          <a:xfrm>
            <a:off x="989013" y="731838"/>
            <a:ext cx="4879975" cy="3662362"/>
          </a:xfrm>
          <a:ln/>
        </p:spPr>
      </p:sp>
      <p:sp>
        <p:nvSpPr>
          <p:cNvPr id="476163"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989013" y="731838"/>
            <a:ext cx="4879975" cy="3662362"/>
          </a:xfrm>
          <a:ln/>
        </p:spPr>
      </p:sp>
      <p:sp>
        <p:nvSpPr>
          <p:cNvPr id="184323"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xfrm>
            <a:off x="989013" y="731838"/>
            <a:ext cx="4879975" cy="3662362"/>
          </a:xfrm>
          <a:ln/>
        </p:spPr>
      </p:sp>
      <p:sp>
        <p:nvSpPr>
          <p:cNvPr id="186371"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xfrm>
            <a:off x="989013" y="731838"/>
            <a:ext cx="4879975" cy="3662362"/>
          </a:xfrm>
          <a:ln/>
        </p:spPr>
      </p:sp>
      <p:sp>
        <p:nvSpPr>
          <p:cNvPr id="190467"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989013" y="731838"/>
            <a:ext cx="4879975" cy="3662362"/>
          </a:xfrm>
          <a:ln/>
        </p:spPr>
      </p:sp>
      <p:sp>
        <p:nvSpPr>
          <p:cNvPr id="192515"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89013" y="731838"/>
            <a:ext cx="4879975" cy="3662362"/>
          </a:xfrm>
          <a:ln/>
        </p:spPr>
      </p:sp>
      <p:sp>
        <p:nvSpPr>
          <p:cNvPr id="194563"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xfrm>
            <a:off x="989013" y="731838"/>
            <a:ext cx="4879975" cy="3662362"/>
          </a:xfrm>
          <a:ln/>
        </p:spPr>
      </p:sp>
      <p:sp>
        <p:nvSpPr>
          <p:cNvPr id="196611"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989013" y="731838"/>
            <a:ext cx="4879975" cy="3662362"/>
          </a:xfrm>
          <a:ln/>
        </p:spPr>
      </p:sp>
      <p:sp>
        <p:nvSpPr>
          <p:cNvPr id="200707"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Rot="1" noChangeAspect="1" noChangeArrowheads="1" noTextEdit="1"/>
          </p:cNvSpPr>
          <p:nvPr>
            <p:ph type="sldImg"/>
          </p:nvPr>
        </p:nvSpPr>
        <p:spPr>
          <a:xfrm>
            <a:off x="989013" y="731838"/>
            <a:ext cx="4879975" cy="3662362"/>
          </a:xfrm>
          <a:ln/>
        </p:spPr>
      </p:sp>
      <p:sp>
        <p:nvSpPr>
          <p:cNvPr id="512003"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Rot="1" noChangeAspect="1" noChangeArrowheads="1" noTextEdit="1"/>
          </p:cNvSpPr>
          <p:nvPr>
            <p:ph type="sldImg"/>
          </p:nvPr>
        </p:nvSpPr>
        <p:spPr>
          <a:xfrm>
            <a:off x="989013" y="731838"/>
            <a:ext cx="4879975" cy="3662362"/>
          </a:xfrm>
          <a:ln/>
        </p:spPr>
      </p:sp>
      <p:sp>
        <p:nvSpPr>
          <p:cNvPr id="514051"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Rot="1" noChangeAspect="1" noChangeArrowheads="1" noTextEdit="1"/>
          </p:cNvSpPr>
          <p:nvPr>
            <p:ph type="sldImg"/>
          </p:nvPr>
        </p:nvSpPr>
        <p:spPr>
          <a:xfrm>
            <a:off x="989013" y="731838"/>
            <a:ext cx="4879975" cy="3662362"/>
          </a:xfrm>
          <a:ln/>
        </p:spPr>
      </p:sp>
      <p:sp>
        <p:nvSpPr>
          <p:cNvPr id="516099"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Rot="1" noChangeAspect="1" noChangeArrowheads="1" noTextEdit="1"/>
          </p:cNvSpPr>
          <p:nvPr>
            <p:ph type="sldImg"/>
          </p:nvPr>
        </p:nvSpPr>
        <p:spPr>
          <a:xfrm>
            <a:off x="989013" y="731838"/>
            <a:ext cx="4879975" cy="3662362"/>
          </a:xfrm>
          <a:ln/>
        </p:spPr>
      </p:sp>
      <p:sp>
        <p:nvSpPr>
          <p:cNvPr id="478211"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Rot="1" noChangeAspect="1" noChangeArrowheads="1" noTextEdit="1"/>
          </p:cNvSpPr>
          <p:nvPr>
            <p:ph type="sldImg"/>
          </p:nvPr>
        </p:nvSpPr>
        <p:spPr>
          <a:xfrm>
            <a:off x="989013" y="731838"/>
            <a:ext cx="4879975" cy="3662362"/>
          </a:xfrm>
          <a:ln/>
        </p:spPr>
      </p:sp>
      <p:sp>
        <p:nvSpPr>
          <p:cNvPr id="518147"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xfrm>
            <a:off x="989013" y="731838"/>
            <a:ext cx="4879975" cy="3662362"/>
          </a:xfrm>
          <a:ln/>
        </p:spPr>
      </p:sp>
      <p:sp>
        <p:nvSpPr>
          <p:cNvPr id="520195"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989013" y="731838"/>
            <a:ext cx="4879975" cy="3662362"/>
          </a:xfrm>
          <a:ln/>
        </p:spPr>
      </p:sp>
      <p:sp>
        <p:nvSpPr>
          <p:cNvPr id="13005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Rot="1" noChangeAspect="1" noChangeArrowheads="1" noTextEdit="1"/>
          </p:cNvSpPr>
          <p:nvPr>
            <p:ph type="sldImg"/>
          </p:nvPr>
        </p:nvSpPr>
        <p:spPr>
          <a:xfrm>
            <a:off x="989013" y="731838"/>
            <a:ext cx="4879975" cy="3662362"/>
          </a:xfrm>
          <a:ln/>
        </p:spPr>
      </p:sp>
      <p:sp>
        <p:nvSpPr>
          <p:cNvPr id="43725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Rot="1" noChangeAspect="1" noChangeArrowheads="1" noTextEdit="1"/>
          </p:cNvSpPr>
          <p:nvPr>
            <p:ph type="sldImg"/>
          </p:nvPr>
        </p:nvSpPr>
        <p:spPr>
          <a:xfrm>
            <a:off x="989013" y="731838"/>
            <a:ext cx="4879975" cy="3662362"/>
          </a:xfrm>
          <a:ln/>
        </p:spPr>
      </p:sp>
      <p:sp>
        <p:nvSpPr>
          <p:cNvPr id="439299"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Rot="1" noChangeAspect="1" noChangeArrowheads="1" noTextEdit="1"/>
          </p:cNvSpPr>
          <p:nvPr>
            <p:ph type="sldImg"/>
          </p:nvPr>
        </p:nvSpPr>
        <p:spPr>
          <a:xfrm>
            <a:off x="989013" y="731838"/>
            <a:ext cx="4879975" cy="3662362"/>
          </a:xfrm>
          <a:ln/>
        </p:spPr>
      </p:sp>
      <p:sp>
        <p:nvSpPr>
          <p:cNvPr id="44237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Rot="1" noChangeAspect="1" noChangeArrowheads="1" noTextEdit="1"/>
          </p:cNvSpPr>
          <p:nvPr>
            <p:ph type="sldImg"/>
          </p:nvPr>
        </p:nvSpPr>
        <p:spPr>
          <a:xfrm>
            <a:off x="989013" y="731838"/>
            <a:ext cx="4879975" cy="3662362"/>
          </a:xfrm>
          <a:ln/>
        </p:spPr>
      </p:sp>
      <p:sp>
        <p:nvSpPr>
          <p:cNvPr id="448515"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Rot="1" noChangeAspect="1" noChangeArrowheads="1" noTextEdit="1"/>
          </p:cNvSpPr>
          <p:nvPr>
            <p:ph type="sldImg"/>
          </p:nvPr>
        </p:nvSpPr>
        <p:spPr>
          <a:xfrm>
            <a:off x="977900" y="415925"/>
            <a:ext cx="4903788" cy="3679825"/>
          </a:xfrm>
          <a:ln/>
        </p:spPr>
      </p:sp>
      <p:sp>
        <p:nvSpPr>
          <p:cNvPr id="460803" name="Rectangle 3"/>
          <p:cNvSpPr>
            <a:spLocks noGrp="1" noChangeArrowheads="1"/>
          </p:cNvSpPr>
          <p:nvPr>
            <p:ph type="body" idx="1"/>
          </p:nvPr>
        </p:nvSpPr>
        <p:spPr>
          <a:xfrm>
            <a:off x="628650" y="4254500"/>
            <a:ext cx="5878513" cy="4781550"/>
          </a:xfrm>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xfrm>
            <a:off x="989013" y="731838"/>
            <a:ext cx="4879975" cy="3662362"/>
          </a:xfrm>
          <a:ln/>
        </p:spPr>
      </p:sp>
      <p:sp>
        <p:nvSpPr>
          <p:cNvPr id="291843"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xfrm>
            <a:off x="989013" y="731838"/>
            <a:ext cx="4879975" cy="3662362"/>
          </a:xfrm>
          <a:ln/>
        </p:spPr>
      </p:sp>
      <p:sp>
        <p:nvSpPr>
          <p:cNvPr id="29389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Rot="1" noChangeAspect="1" noChangeArrowheads="1" noTextEdit="1"/>
          </p:cNvSpPr>
          <p:nvPr>
            <p:ph type="sldImg"/>
          </p:nvPr>
        </p:nvSpPr>
        <p:spPr>
          <a:xfrm>
            <a:off x="989013" y="731838"/>
            <a:ext cx="4879975" cy="3662362"/>
          </a:xfrm>
          <a:ln/>
        </p:spPr>
      </p:sp>
      <p:sp>
        <p:nvSpPr>
          <p:cNvPr id="480259"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spect="1" noChangeArrowheads="1" noTextEdit="1"/>
          </p:cNvSpPr>
          <p:nvPr>
            <p:ph type="sldImg"/>
          </p:nvPr>
        </p:nvSpPr>
        <p:spPr>
          <a:xfrm>
            <a:off x="989013" y="731838"/>
            <a:ext cx="4879975" cy="3662362"/>
          </a:xfrm>
          <a:ln/>
        </p:spPr>
      </p:sp>
      <p:sp>
        <p:nvSpPr>
          <p:cNvPr id="297987"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xfrm>
            <a:off x="989013" y="731838"/>
            <a:ext cx="4879975" cy="3662362"/>
          </a:xfrm>
          <a:ln/>
        </p:spPr>
      </p:sp>
      <p:sp>
        <p:nvSpPr>
          <p:cNvPr id="300035"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xfrm>
            <a:off x="989013" y="731838"/>
            <a:ext cx="4879975" cy="3662362"/>
          </a:xfrm>
          <a:ln/>
        </p:spPr>
      </p:sp>
      <p:sp>
        <p:nvSpPr>
          <p:cNvPr id="302083"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xfrm>
            <a:off x="989013" y="731838"/>
            <a:ext cx="4879975" cy="3662362"/>
          </a:xfrm>
          <a:ln/>
        </p:spPr>
      </p:sp>
      <p:sp>
        <p:nvSpPr>
          <p:cNvPr id="30413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xfrm>
            <a:off x="989013" y="731838"/>
            <a:ext cx="4879975" cy="3662362"/>
          </a:xfrm>
          <a:ln/>
        </p:spPr>
      </p:sp>
      <p:sp>
        <p:nvSpPr>
          <p:cNvPr id="306179"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xfrm>
            <a:off x="989013" y="731838"/>
            <a:ext cx="4879975" cy="3662362"/>
          </a:xfrm>
          <a:ln/>
        </p:spPr>
      </p:sp>
      <p:sp>
        <p:nvSpPr>
          <p:cNvPr id="308227"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Rot="1" noChangeAspect="1" noChangeArrowheads="1" noTextEdit="1"/>
          </p:cNvSpPr>
          <p:nvPr>
            <p:ph type="sldImg"/>
          </p:nvPr>
        </p:nvSpPr>
        <p:spPr>
          <a:xfrm>
            <a:off x="989013" y="731838"/>
            <a:ext cx="4879975" cy="3662362"/>
          </a:xfrm>
          <a:ln/>
        </p:spPr>
      </p:sp>
      <p:sp>
        <p:nvSpPr>
          <p:cNvPr id="310275"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Rot="1" noChangeAspect="1" noChangeArrowheads="1" noTextEdit="1"/>
          </p:cNvSpPr>
          <p:nvPr>
            <p:ph type="sldImg"/>
          </p:nvPr>
        </p:nvSpPr>
        <p:spPr>
          <a:xfrm>
            <a:off x="989013" y="731838"/>
            <a:ext cx="4879975" cy="3662362"/>
          </a:xfrm>
          <a:ln/>
        </p:spPr>
      </p:sp>
      <p:sp>
        <p:nvSpPr>
          <p:cNvPr id="312323"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Rot="1" noChangeAspect="1" noChangeArrowheads="1" noTextEdit="1"/>
          </p:cNvSpPr>
          <p:nvPr>
            <p:ph type="sldImg"/>
          </p:nvPr>
        </p:nvSpPr>
        <p:spPr>
          <a:xfrm>
            <a:off x="989013" y="731838"/>
            <a:ext cx="4879975" cy="3662362"/>
          </a:xfrm>
          <a:ln/>
        </p:spPr>
      </p:sp>
      <p:sp>
        <p:nvSpPr>
          <p:cNvPr id="31437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Rot="1" noChangeAspect="1" noChangeArrowheads="1" noTextEdit="1"/>
          </p:cNvSpPr>
          <p:nvPr>
            <p:ph type="sldImg"/>
          </p:nvPr>
        </p:nvSpPr>
        <p:spPr>
          <a:xfrm>
            <a:off x="989013" y="731838"/>
            <a:ext cx="4879975" cy="3662362"/>
          </a:xfrm>
          <a:ln/>
        </p:spPr>
      </p:sp>
      <p:sp>
        <p:nvSpPr>
          <p:cNvPr id="316419"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Rot="1" noChangeAspect="1" noChangeArrowheads="1" noTextEdit="1"/>
          </p:cNvSpPr>
          <p:nvPr>
            <p:ph type="sldImg"/>
          </p:nvPr>
        </p:nvSpPr>
        <p:spPr>
          <a:xfrm>
            <a:off x="989013" y="731838"/>
            <a:ext cx="4879975" cy="3662362"/>
          </a:xfrm>
          <a:ln/>
        </p:spPr>
      </p:sp>
      <p:sp>
        <p:nvSpPr>
          <p:cNvPr id="482307"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xfrm>
            <a:off x="989013" y="731838"/>
            <a:ext cx="4879975" cy="3662362"/>
          </a:xfrm>
          <a:ln/>
        </p:spPr>
      </p:sp>
      <p:sp>
        <p:nvSpPr>
          <p:cNvPr id="318467"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Rot="1" noChangeAspect="1" noChangeArrowheads="1" noTextEdit="1"/>
          </p:cNvSpPr>
          <p:nvPr>
            <p:ph type="sldImg"/>
          </p:nvPr>
        </p:nvSpPr>
        <p:spPr>
          <a:xfrm>
            <a:off x="989013" y="731838"/>
            <a:ext cx="4879975" cy="3662362"/>
          </a:xfrm>
          <a:ln/>
        </p:spPr>
      </p:sp>
      <p:sp>
        <p:nvSpPr>
          <p:cNvPr id="320515"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Rot="1" noChangeAspect="1" noChangeArrowheads="1" noTextEdit="1"/>
          </p:cNvSpPr>
          <p:nvPr>
            <p:ph type="sldImg"/>
          </p:nvPr>
        </p:nvSpPr>
        <p:spPr>
          <a:xfrm>
            <a:off x="989013" y="731838"/>
            <a:ext cx="4879975" cy="3662362"/>
          </a:xfrm>
          <a:ln/>
        </p:spPr>
      </p:sp>
      <p:sp>
        <p:nvSpPr>
          <p:cNvPr id="322563"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xfrm>
            <a:off x="989013" y="731838"/>
            <a:ext cx="4879975" cy="3662362"/>
          </a:xfrm>
          <a:ln/>
        </p:spPr>
      </p:sp>
      <p:sp>
        <p:nvSpPr>
          <p:cNvPr id="32461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Rot="1" noChangeAspect="1" noChangeArrowheads="1" noTextEdit="1"/>
          </p:cNvSpPr>
          <p:nvPr>
            <p:ph type="sldImg"/>
          </p:nvPr>
        </p:nvSpPr>
        <p:spPr>
          <a:xfrm>
            <a:off x="989013" y="731838"/>
            <a:ext cx="4879975" cy="3662362"/>
          </a:xfrm>
          <a:ln/>
        </p:spPr>
      </p:sp>
      <p:sp>
        <p:nvSpPr>
          <p:cNvPr id="328707"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Rot="1" noChangeAspect="1" noChangeArrowheads="1" noTextEdit="1"/>
          </p:cNvSpPr>
          <p:nvPr>
            <p:ph type="sldImg"/>
          </p:nvPr>
        </p:nvSpPr>
        <p:spPr>
          <a:xfrm>
            <a:off x="989013" y="731838"/>
            <a:ext cx="4879975" cy="3662362"/>
          </a:xfrm>
          <a:ln/>
        </p:spPr>
      </p:sp>
      <p:sp>
        <p:nvSpPr>
          <p:cNvPr id="330755"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Rot="1" noChangeAspect="1" noChangeArrowheads="1" noTextEdit="1"/>
          </p:cNvSpPr>
          <p:nvPr>
            <p:ph type="sldImg"/>
          </p:nvPr>
        </p:nvSpPr>
        <p:spPr>
          <a:xfrm>
            <a:off x="989013" y="731838"/>
            <a:ext cx="4879975" cy="3662362"/>
          </a:xfrm>
          <a:ln/>
        </p:spPr>
      </p:sp>
      <p:sp>
        <p:nvSpPr>
          <p:cNvPr id="332803"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Rot="1" noChangeAspect="1" noChangeArrowheads="1" noTextEdit="1"/>
          </p:cNvSpPr>
          <p:nvPr>
            <p:ph type="sldImg"/>
          </p:nvPr>
        </p:nvSpPr>
        <p:spPr>
          <a:xfrm>
            <a:off x="989013" y="731838"/>
            <a:ext cx="4879975" cy="3662362"/>
          </a:xfrm>
          <a:ln/>
        </p:spPr>
      </p:sp>
      <p:sp>
        <p:nvSpPr>
          <p:cNvPr id="33485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Rot="1" noChangeAspect="1" noChangeArrowheads="1" noTextEdit="1"/>
          </p:cNvSpPr>
          <p:nvPr>
            <p:ph type="sldImg"/>
          </p:nvPr>
        </p:nvSpPr>
        <p:spPr>
          <a:xfrm>
            <a:off x="989013" y="731838"/>
            <a:ext cx="4879975" cy="3662362"/>
          </a:xfrm>
          <a:ln/>
        </p:spPr>
      </p:sp>
      <p:sp>
        <p:nvSpPr>
          <p:cNvPr id="336899"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Rot="1" noChangeAspect="1" noChangeArrowheads="1" noTextEdit="1"/>
          </p:cNvSpPr>
          <p:nvPr>
            <p:ph type="sldImg"/>
          </p:nvPr>
        </p:nvSpPr>
        <p:spPr>
          <a:xfrm>
            <a:off x="989013" y="731838"/>
            <a:ext cx="4879975" cy="3662362"/>
          </a:xfrm>
          <a:ln/>
        </p:spPr>
      </p:sp>
      <p:sp>
        <p:nvSpPr>
          <p:cNvPr id="338947"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Rot="1" noChangeAspect="1" noChangeArrowheads="1" noTextEdit="1"/>
          </p:cNvSpPr>
          <p:nvPr>
            <p:ph type="sldImg"/>
          </p:nvPr>
        </p:nvSpPr>
        <p:spPr>
          <a:xfrm>
            <a:off x="989013" y="731838"/>
            <a:ext cx="4879975" cy="3662362"/>
          </a:xfrm>
          <a:ln/>
        </p:spPr>
      </p:sp>
      <p:sp>
        <p:nvSpPr>
          <p:cNvPr id="484355"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Rot="1" noChangeAspect="1" noChangeArrowheads="1" noTextEdit="1"/>
          </p:cNvSpPr>
          <p:nvPr>
            <p:ph type="sldImg"/>
          </p:nvPr>
        </p:nvSpPr>
        <p:spPr>
          <a:xfrm>
            <a:off x="989013" y="731838"/>
            <a:ext cx="4879975" cy="3662362"/>
          </a:xfrm>
          <a:ln/>
        </p:spPr>
      </p:sp>
      <p:sp>
        <p:nvSpPr>
          <p:cNvPr id="340995"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Rot="1" noChangeAspect="1" noChangeArrowheads="1" noTextEdit="1"/>
          </p:cNvSpPr>
          <p:nvPr>
            <p:ph type="sldImg"/>
          </p:nvPr>
        </p:nvSpPr>
        <p:spPr>
          <a:xfrm>
            <a:off x="989013" y="731838"/>
            <a:ext cx="4879975" cy="3662362"/>
          </a:xfrm>
          <a:ln/>
        </p:spPr>
      </p:sp>
      <p:sp>
        <p:nvSpPr>
          <p:cNvPr id="343043"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Rot="1" noChangeAspect="1" noChangeArrowheads="1" noTextEdit="1"/>
          </p:cNvSpPr>
          <p:nvPr>
            <p:ph type="sldImg"/>
          </p:nvPr>
        </p:nvSpPr>
        <p:spPr>
          <a:xfrm>
            <a:off x="989013" y="731838"/>
            <a:ext cx="4879975" cy="3662362"/>
          </a:xfrm>
          <a:ln/>
        </p:spPr>
      </p:sp>
      <p:sp>
        <p:nvSpPr>
          <p:cNvPr id="34509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Rot="1" noChangeAspect="1" noChangeArrowheads="1" noTextEdit="1"/>
          </p:cNvSpPr>
          <p:nvPr>
            <p:ph type="sldImg"/>
          </p:nvPr>
        </p:nvSpPr>
        <p:spPr>
          <a:xfrm>
            <a:off x="989013" y="731838"/>
            <a:ext cx="4879975" cy="3662362"/>
          </a:xfrm>
          <a:ln/>
        </p:spPr>
      </p:sp>
      <p:sp>
        <p:nvSpPr>
          <p:cNvPr id="347139"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spect="1" noChangeArrowheads="1" noTextEdit="1"/>
          </p:cNvSpPr>
          <p:nvPr>
            <p:ph type="sldImg"/>
          </p:nvPr>
        </p:nvSpPr>
        <p:spPr>
          <a:xfrm>
            <a:off x="989013" y="731838"/>
            <a:ext cx="4879975" cy="3662362"/>
          </a:xfrm>
          <a:ln/>
        </p:spPr>
      </p:sp>
      <p:sp>
        <p:nvSpPr>
          <p:cNvPr id="349187"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Rot="1" noChangeAspect="1" noChangeArrowheads="1" noTextEdit="1"/>
          </p:cNvSpPr>
          <p:nvPr>
            <p:ph type="sldImg"/>
          </p:nvPr>
        </p:nvSpPr>
        <p:spPr>
          <a:xfrm>
            <a:off x="989013" y="731838"/>
            <a:ext cx="4879975" cy="3662362"/>
          </a:xfrm>
          <a:ln/>
        </p:spPr>
      </p:sp>
      <p:sp>
        <p:nvSpPr>
          <p:cNvPr id="351235"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Rot="1" noChangeAspect="1" noChangeArrowheads="1" noTextEdit="1"/>
          </p:cNvSpPr>
          <p:nvPr>
            <p:ph type="sldImg"/>
          </p:nvPr>
        </p:nvSpPr>
        <p:spPr>
          <a:xfrm>
            <a:off x="989013" y="731838"/>
            <a:ext cx="4879975" cy="3662362"/>
          </a:xfrm>
          <a:ln/>
        </p:spPr>
      </p:sp>
      <p:sp>
        <p:nvSpPr>
          <p:cNvPr id="353283"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989013" y="731838"/>
            <a:ext cx="4879975" cy="3662362"/>
          </a:xfrm>
          <a:ln/>
        </p:spPr>
      </p:sp>
      <p:sp>
        <p:nvSpPr>
          <p:cNvPr id="35533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Rot="1" noChangeAspect="1" noChangeArrowheads="1" noTextEdit="1"/>
          </p:cNvSpPr>
          <p:nvPr>
            <p:ph type="sldImg"/>
          </p:nvPr>
        </p:nvSpPr>
        <p:spPr>
          <a:xfrm>
            <a:off x="989013" y="731838"/>
            <a:ext cx="4879975" cy="3662362"/>
          </a:xfrm>
          <a:ln/>
        </p:spPr>
      </p:sp>
      <p:sp>
        <p:nvSpPr>
          <p:cNvPr id="357379"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Rot="1" noChangeAspect="1" noChangeArrowheads="1" noTextEdit="1"/>
          </p:cNvSpPr>
          <p:nvPr>
            <p:ph type="sldImg"/>
          </p:nvPr>
        </p:nvSpPr>
        <p:spPr>
          <a:xfrm>
            <a:off x="989013" y="731838"/>
            <a:ext cx="4879975" cy="3662362"/>
          </a:xfrm>
          <a:ln/>
        </p:spPr>
      </p:sp>
      <p:sp>
        <p:nvSpPr>
          <p:cNvPr id="359427"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Rot="1" noChangeAspect="1" noChangeArrowheads="1" noTextEdit="1"/>
          </p:cNvSpPr>
          <p:nvPr>
            <p:ph type="sldImg"/>
          </p:nvPr>
        </p:nvSpPr>
        <p:spPr>
          <a:xfrm>
            <a:off x="989013" y="731838"/>
            <a:ext cx="4879975" cy="3662362"/>
          </a:xfrm>
          <a:ln/>
        </p:spPr>
      </p:sp>
      <p:sp>
        <p:nvSpPr>
          <p:cNvPr id="490499"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Rot="1" noChangeAspect="1" noChangeArrowheads="1" noTextEdit="1"/>
          </p:cNvSpPr>
          <p:nvPr>
            <p:ph type="sldImg"/>
          </p:nvPr>
        </p:nvSpPr>
        <p:spPr>
          <a:xfrm>
            <a:off x="989013" y="731838"/>
            <a:ext cx="4879975" cy="3662362"/>
          </a:xfrm>
          <a:ln/>
        </p:spPr>
      </p:sp>
      <p:sp>
        <p:nvSpPr>
          <p:cNvPr id="361475"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Rot="1" noChangeAspect="1" noChangeArrowheads="1" noTextEdit="1"/>
          </p:cNvSpPr>
          <p:nvPr>
            <p:ph type="sldImg"/>
          </p:nvPr>
        </p:nvSpPr>
        <p:spPr>
          <a:xfrm>
            <a:off x="989013" y="731838"/>
            <a:ext cx="4879975" cy="3662362"/>
          </a:xfrm>
          <a:ln/>
        </p:spPr>
      </p:sp>
      <p:sp>
        <p:nvSpPr>
          <p:cNvPr id="363523"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Rot="1" noChangeAspect="1" noChangeArrowheads="1" noTextEdit="1"/>
          </p:cNvSpPr>
          <p:nvPr>
            <p:ph type="sldImg"/>
          </p:nvPr>
        </p:nvSpPr>
        <p:spPr>
          <a:xfrm>
            <a:off x="989013" y="731838"/>
            <a:ext cx="4879975" cy="3662362"/>
          </a:xfrm>
          <a:ln/>
        </p:spPr>
      </p:sp>
      <p:sp>
        <p:nvSpPr>
          <p:cNvPr id="36557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Rot="1" noChangeAspect="1" noChangeArrowheads="1" noTextEdit="1"/>
          </p:cNvSpPr>
          <p:nvPr>
            <p:ph type="sldImg"/>
          </p:nvPr>
        </p:nvSpPr>
        <p:spPr>
          <a:xfrm>
            <a:off x="989013" y="731838"/>
            <a:ext cx="4879975" cy="3662362"/>
          </a:xfrm>
          <a:ln/>
        </p:spPr>
      </p:sp>
      <p:sp>
        <p:nvSpPr>
          <p:cNvPr id="367619"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Rot="1" noChangeAspect="1" noChangeArrowheads="1" noTextEdit="1"/>
          </p:cNvSpPr>
          <p:nvPr>
            <p:ph type="sldImg"/>
          </p:nvPr>
        </p:nvSpPr>
        <p:spPr>
          <a:xfrm>
            <a:off x="989013" y="731838"/>
            <a:ext cx="4879975" cy="3662362"/>
          </a:xfrm>
          <a:ln/>
        </p:spPr>
      </p:sp>
      <p:sp>
        <p:nvSpPr>
          <p:cNvPr id="369667"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Rot="1" noChangeAspect="1" noChangeArrowheads="1" noTextEdit="1"/>
          </p:cNvSpPr>
          <p:nvPr>
            <p:ph type="sldImg"/>
          </p:nvPr>
        </p:nvSpPr>
        <p:spPr>
          <a:xfrm>
            <a:off x="989013" y="731838"/>
            <a:ext cx="4879975" cy="3662362"/>
          </a:xfrm>
          <a:ln/>
        </p:spPr>
      </p:sp>
      <p:sp>
        <p:nvSpPr>
          <p:cNvPr id="371715"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Rot="1" noChangeAspect="1" noChangeArrowheads="1" noTextEdit="1"/>
          </p:cNvSpPr>
          <p:nvPr>
            <p:ph type="sldImg"/>
          </p:nvPr>
        </p:nvSpPr>
        <p:spPr>
          <a:xfrm>
            <a:off x="989013" y="731838"/>
            <a:ext cx="4879975" cy="3662362"/>
          </a:xfrm>
          <a:ln/>
        </p:spPr>
      </p:sp>
      <p:sp>
        <p:nvSpPr>
          <p:cNvPr id="373763"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Rot="1" noChangeAspect="1" noChangeArrowheads="1" noTextEdit="1"/>
          </p:cNvSpPr>
          <p:nvPr>
            <p:ph type="sldImg"/>
          </p:nvPr>
        </p:nvSpPr>
        <p:spPr>
          <a:xfrm>
            <a:off x="989013" y="731838"/>
            <a:ext cx="4879975" cy="3662362"/>
          </a:xfrm>
          <a:ln/>
        </p:spPr>
      </p:sp>
      <p:sp>
        <p:nvSpPr>
          <p:cNvPr id="375811"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Rot="1" noChangeAspect="1" noChangeArrowheads="1" noTextEdit="1"/>
          </p:cNvSpPr>
          <p:nvPr>
            <p:ph type="sldImg"/>
          </p:nvPr>
        </p:nvSpPr>
        <p:spPr>
          <a:xfrm>
            <a:off x="989013" y="731838"/>
            <a:ext cx="4879975" cy="3662362"/>
          </a:xfrm>
          <a:ln/>
        </p:spPr>
      </p:sp>
      <p:sp>
        <p:nvSpPr>
          <p:cNvPr id="377859" name="Rectangle 3"/>
          <p:cNvSpPr>
            <a:spLocks noGrp="1" noChangeArrowheads="1"/>
          </p:cNvSpPr>
          <p:nvPr>
            <p:ph type="body" idx="1"/>
          </p:nvPr>
        </p:nvSpPr>
        <p:spPr>
          <a:xfrm>
            <a:off x="685800" y="4638675"/>
            <a:ext cx="5486400" cy="4395788"/>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Rot="1" noChangeAspect="1" noChangeArrowheads="1" noTextEdit="1"/>
          </p:cNvSpPr>
          <p:nvPr>
            <p:ph type="sldImg"/>
          </p:nvPr>
        </p:nvSpPr>
        <p:spPr>
          <a:xfrm>
            <a:off x="989013" y="731838"/>
            <a:ext cx="4879975" cy="3662362"/>
          </a:xfrm>
          <a:ln/>
        </p:spPr>
      </p:sp>
      <p:sp>
        <p:nvSpPr>
          <p:cNvPr id="494595"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Rot="1" noChangeAspect="1" noChangeArrowheads="1" noTextEdit="1"/>
          </p:cNvSpPr>
          <p:nvPr>
            <p:ph type="sldImg"/>
          </p:nvPr>
        </p:nvSpPr>
        <p:spPr>
          <a:xfrm>
            <a:off x="989013" y="731838"/>
            <a:ext cx="4879975" cy="3662362"/>
          </a:xfrm>
          <a:ln/>
        </p:spPr>
      </p:sp>
      <p:sp>
        <p:nvSpPr>
          <p:cNvPr id="498691"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xfrm>
            <a:off x="989013" y="731838"/>
            <a:ext cx="4879975" cy="3662362"/>
          </a:xfrm>
          <a:ln/>
        </p:spPr>
      </p:sp>
      <p:sp>
        <p:nvSpPr>
          <p:cNvPr id="182275" name="Rectangle 3"/>
          <p:cNvSpPr>
            <a:spLocks noGrp="1" noChangeArrowheads="1"/>
          </p:cNvSpPr>
          <p:nvPr>
            <p:ph type="body" idx="1"/>
          </p:nvPr>
        </p:nvSpPr>
        <p:spPr>
          <a:xfrm>
            <a:off x="685800" y="4640263"/>
            <a:ext cx="5486400" cy="4394200"/>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2625" y="2122488"/>
            <a:ext cx="7740650" cy="1465262"/>
          </a:xfrm>
        </p:spPr>
        <p:txBody>
          <a:bodyPr/>
          <a:lstStyle/>
          <a:p>
            <a:r>
              <a:rPr lang="en-US" smtClean="0"/>
              <a:t>Click to edit Master title style</a:t>
            </a:r>
            <a:endParaRPr lang="en-US"/>
          </a:p>
        </p:txBody>
      </p:sp>
      <p:sp>
        <p:nvSpPr>
          <p:cNvPr id="3" name="Subtitle 2"/>
          <p:cNvSpPr>
            <a:spLocks noGrp="1"/>
          </p:cNvSpPr>
          <p:nvPr>
            <p:ph type="subTitle" idx="1"/>
          </p:nvPr>
        </p:nvSpPr>
        <p:spPr>
          <a:xfrm>
            <a:off x="1365250" y="3871913"/>
            <a:ext cx="6375400" cy="17462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5763" y="304800"/>
            <a:ext cx="2022475" cy="54800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66750" y="304800"/>
            <a:ext cx="5916613" cy="5480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6750" y="304800"/>
            <a:ext cx="7772400" cy="914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985838" y="167005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985838" y="380365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half" idx="3"/>
          </p:nvPr>
        </p:nvSpPr>
        <p:spPr>
          <a:xfrm>
            <a:off x="4948238" y="167005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66750" y="304800"/>
            <a:ext cx="7772400" cy="9144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985838" y="1670050"/>
            <a:ext cx="7772400" cy="4114800"/>
          </a:xfrm>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9138" y="4391025"/>
            <a:ext cx="7740650" cy="135731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19138" y="2895600"/>
            <a:ext cx="7740650" cy="149542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85838" y="16700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48238" y="167005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5613" y="273050"/>
            <a:ext cx="8194675" cy="113982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5613" y="1528763"/>
            <a:ext cx="4022725" cy="6381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5613" y="2166938"/>
            <a:ext cx="4022725" cy="3937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5975" y="1528763"/>
            <a:ext cx="4024313" cy="6381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5975" y="2166938"/>
            <a:ext cx="4024313" cy="3937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5613" y="271463"/>
            <a:ext cx="2995612" cy="1158875"/>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60763" y="271463"/>
            <a:ext cx="5089525" cy="58324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5613" y="1430338"/>
            <a:ext cx="2995612" cy="4673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4350" y="4783138"/>
            <a:ext cx="5464175" cy="563562"/>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84350" y="611188"/>
            <a:ext cx="5464175" cy="40989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84350" y="5346700"/>
            <a:ext cx="5464175" cy="8032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46275"/>
                <a:invGamma/>
              </a:schemeClr>
            </a:gs>
          </a:gsLst>
          <a:lin ang="5400000" scaled="1"/>
        </a:gradFill>
        <a:effectLst/>
      </p:bgPr>
    </p:bg>
    <p:spTree>
      <p:nvGrpSpPr>
        <p:cNvPr id="1" name=""/>
        <p:cNvGrpSpPr/>
        <p:nvPr/>
      </p:nvGrpSpPr>
      <p:grpSpPr>
        <a:xfrm>
          <a:off x="0" y="0"/>
          <a:ext cx="0" cy="0"/>
          <a:chOff x="0" y="0"/>
          <a:chExt cx="0" cy="0"/>
        </a:xfrm>
      </p:grpSpPr>
      <p:sp>
        <p:nvSpPr>
          <p:cNvPr id="120834" name="Line 2"/>
          <p:cNvSpPr>
            <a:spLocks noChangeShapeType="1"/>
          </p:cNvSpPr>
          <p:nvPr/>
        </p:nvSpPr>
        <p:spPr bwMode="auto">
          <a:xfrm>
            <a:off x="25400" y="1366838"/>
            <a:ext cx="9080500" cy="4762"/>
          </a:xfrm>
          <a:prstGeom prst="line">
            <a:avLst/>
          </a:prstGeom>
          <a:noFill/>
          <a:ln w="50800">
            <a:solidFill>
              <a:schemeClr val="accent1"/>
            </a:solidFill>
            <a:round/>
            <a:headEnd/>
            <a:tailEnd/>
          </a:ln>
          <a:effectLst/>
        </p:spPr>
        <p:txBody>
          <a:bodyPr wrap="none" anchor="ctr"/>
          <a:lstStyle/>
          <a:p>
            <a:endParaRPr lang="en-US"/>
          </a:p>
        </p:txBody>
      </p:sp>
      <p:sp>
        <p:nvSpPr>
          <p:cNvPr id="120835" name="Rectangle 3"/>
          <p:cNvSpPr>
            <a:spLocks noGrp="1" noChangeArrowheads="1"/>
          </p:cNvSpPr>
          <p:nvPr>
            <p:ph type="title"/>
          </p:nvPr>
        </p:nvSpPr>
        <p:spPr bwMode="auto">
          <a:xfrm>
            <a:off x="666750" y="304800"/>
            <a:ext cx="7772400" cy="914400"/>
          </a:xfrm>
          <a:prstGeom prst="rect">
            <a:avLst/>
          </a:prstGeom>
          <a:noFill/>
          <a:ln w="12700">
            <a:noFill/>
            <a:miter lim="800000"/>
            <a:headEnd/>
            <a:tailEnd/>
          </a:ln>
          <a:effectLst/>
        </p:spPr>
        <p:txBody>
          <a:bodyPr vert="horz" wrap="square" lIns="90473" tIns="44443" rIns="90473" bIns="44443" numCol="1" anchor="b" anchorCtr="0" compatLnSpc="1">
            <a:prstTxWarp prst="textNoShape">
              <a:avLst/>
            </a:prstTxWarp>
          </a:bodyPr>
          <a:lstStyle/>
          <a:p>
            <a:pPr lvl="0"/>
            <a:r>
              <a:rPr lang="en-GB" smtClean="0"/>
              <a:t>Click to edit Master title style</a:t>
            </a:r>
          </a:p>
        </p:txBody>
      </p:sp>
      <p:sp>
        <p:nvSpPr>
          <p:cNvPr id="120836" name="Rectangle 4"/>
          <p:cNvSpPr>
            <a:spLocks noGrp="1" noChangeArrowheads="1"/>
          </p:cNvSpPr>
          <p:nvPr>
            <p:ph type="body" idx="1"/>
          </p:nvPr>
        </p:nvSpPr>
        <p:spPr bwMode="auto">
          <a:xfrm>
            <a:off x="985838" y="1670050"/>
            <a:ext cx="7772400" cy="4114800"/>
          </a:xfrm>
          <a:prstGeom prst="rect">
            <a:avLst/>
          </a:prstGeom>
          <a:noFill/>
          <a:ln w="12700">
            <a:noFill/>
            <a:miter lim="800000"/>
            <a:headEnd/>
            <a:tailEnd/>
          </a:ln>
          <a:effectLst/>
        </p:spPr>
        <p:txBody>
          <a:bodyPr vert="horz" wrap="square" lIns="90473" tIns="44443" rIns="90473" bIns="44443"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xStyles>
    <p:titleStyle>
      <a:lvl1pPr algn="ctr" rtl="0" eaLnBrk="0" fontAlgn="base" hangingPunct="0">
        <a:spcBef>
          <a:spcPct val="0"/>
        </a:spcBef>
        <a:spcAft>
          <a:spcPct val="0"/>
        </a:spcAft>
        <a:defRPr sz="3800">
          <a:solidFill>
            <a:schemeClr val="tx1"/>
          </a:solidFill>
          <a:latin typeface="+mj-lt"/>
          <a:ea typeface="+mj-ea"/>
          <a:cs typeface="+mj-cs"/>
        </a:defRPr>
      </a:lvl1pPr>
      <a:lvl2pPr algn="ctr" rtl="0" eaLnBrk="0" fontAlgn="base" hangingPunct="0">
        <a:spcBef>
          <a:spcPct val="0"/>
        </a:spcBef>
        <a:spcAft>
          <a:spcPct val="0"/>
        </a:spcAft>
        <a:defRPr sz="3800">
          <a:solidFill>
            <a:schemeClr val="tx1"/>
          </a:solidFill>
          <a:latin typeface="Arial" pitchFamily="34" charset="0"/>
        </a:defRPr>
      </a:lvl2pPr>
      <a:lvl3pPr algn="ctr" rtl="0" eaLnBrk="0" fontAlgn="base" hangingPunct="0">
        <a:spcBef>
          <a:spcPct val="0"/>
        </a:spcBef>
        <a:spcAft>
          <a:spcPct val="0"/>
        </a:spcAft>
        <a:defRPr sz="3800">
          <a:solidFill>
            <a:schemeClr val="tx1"/>
          </a:solidFill>
          <a:latin typeface="Arial" pitchFamily="34" charset="0"/>
        </a:defRPr>
      </a:lvl3pPr>
      <a:lvl4pPr algn="ctr" rtl="0" eaLnBrk="0" fontAlgn="base" hangingPunct="0">
        <a:spcBef>
          <a:spcPct val="0"/>
        </a:spcBef>
        <a:spcAft>
          <a:spcPct val="0"/>
        </a:spcAft>
        <a:defRPr sz="3800">
          <a:solidFill>
            <a:schemeClr val="tx1"/>
          </a:solidFill>
          <a:latin typeface="Arial" pitchFamily="34" charset="0"/>
        </a:defRPr>
      </a:lvl4pPr>
      <a:lvl5pPr algn="ctr" rtl="0" eaLnBrk="0" fontAlgn="base" hangingPunct="0">
        <a:spcBef>
          <a:spcPct val="0"/>
        </a:spcBef>
        <a:spcAft>
          <a:spcPct val="0"/>
        </a:spcAft>
        <a:defRPr sz="3800">
          <a:solidFill>
            <a:schemeClr val="tx1"/>
          </a:solidFill>
          <a:latin typeface="Arial" pitchFamily="34" charset="0"/>
        </a:defRPr>
      </a:lvl5pPr>
      <a:lvl6pPr marL="457200" algn="ctr" rtl="0" eaLnBrk="0" fontAlgn="base" hangingPunct="0">
        <a:spcBef>
          <a:spcPct val="0"/>
        </a:spcBef>
        <a:spcAft>
          <a:spcPct val="0"/>
        </a:spcAft>
        <a:defRPr sz="3800">
          <a:solidFill>
            <a:schemeClr val="tx1"/>
          </a:solidFill>
          <a:latin typeface="Arial" pitchFamily="34" charset="0"/>
        </a:defRPr>
      </a:lvl6pPr>
      <a:lvl7pPr marL="914400" algn="ctr" rtl="0" eaLnBrk="0" fontAlgn="base" hangingPunct="0">
        <a:spcBef>
          <a:spcPct val="0"/>
        </a:spcBef>
        <a:spcAft>
          <a:spcPct val="0"/>
        </a:spcAft>
        <a:defRPr sz="3800">
          <a:solidFill>
            <a:schemeClr val="tx1"/>
          </a:solidFill>
          <a:latin typeface="Arial" pitchFamily="34" charset="0"/>
        </a:defRPr>
      </a:lvl7pPr>
      <a:lvl8pPr marL="1371600" algn="ctr" rtl="0" eaLnBrk="0" fontAlgn="base" hangingPunct="0">
        <a:spcBef>
          <a:spcPct val="0"/>
        </a:spcBef>
        <a:spcAft>
          <a:spcPct val="0"/>
        </a:spcAft>
        <a:defRPr sz="3800">
          <a:solidFill>
            <a:schemeClr val="tx1"/>
          </a:solidFill>
          <a:latin typeface="Arial" pitchFamily="34" charset="0"/>
        </a:defRPr>
      </a:lvl8pPr>
      <a:lvl9pPr marL="1828800" algn="ctr" rtl="0" eaLnBrk="0" fontAlgn="base" hangingPunct="0">
        <a:spcBef>
          <a:spcPct val="0"/>
        </a:spcBef>
        <a:spcAft>
          <a:spcPct val="0"/>
        </a:spcAft>
        <a:defRPr sz="3800">
          <a:solidFill>
            <a:schemeClr val="tx1"/>
          </a:solidFill>
          <a:latin typeface="Arial" pitchFamily="34" charset="0"/>
        </a:defRPr>
      </a:lvl9pPr>
    </p:titleStyle>
    <p:bodyStyle>
      <a:lvl1pPr marL="465138" indent="-465138" algn="l" rtl="0" eaLnBrk="0" fontAlgn="base" hangingPunct="0">
        <a:spcBef>
          <a:spcPct val="20000"/>
        </a:spcBef>
        <a:spcAft>
          <a:spcPct val="0"/>
        </a:spcAft>
        <a:buClr>
          <a:schemeClr val="tx2"/>
        </a:buClr>
        <a:buSzPct val="50000"/>
        <a:buFont typeface="Zapf Dingbats" charset="2"/>
        <a:buChar char="l"/>
        <a:defRPr sz="2700">
          <a:solidFill>
            <a:schemeClr val="tx2"/>
          </a:solidFill>
          <a:latin typeface="+mn-lt"/>
          <a:ea typeface="+mn-ea"/>
          <a:cs typeface="+mn-cs"/>
        </a:defRPr>
      </a:lvl1pPr>
      <a:lvl2pPr marL="1035050" indent="-455613" algn="l" rtl="0" eaLnBrk="0" fontAlgn="base" hangingPunct="0">
        <a:spcBef>
          <a:spcPct val="20000"/>
        </a:spcBef>
        <a:spcAft>
          <a:spcPct val="0"/>
        </a:spcAft>
        <a:buClr>
          <a:schemeClr val="tx1"/>
        </a:buClr>
        <a:buSzPct val="100000"/>
        <a:buChar char="•"/>
        <a:defRPr sz="2300">
          <a:solidFill>
            <a:schemeClr val="tx2"/>
          </a:solidFill>
          <a:latin typeface="+mn-lt"/>
        </a:defRPr>
      </a:lvl2pPr>
      <a:lvl3pPr marL="1377950" indent="-230188" algn="l" rtl="0" eaLnBrk="0" fontAlgn="base" hangingPunct="0">
        <a:spcBef>
          <a:spcPct val="20000"/>
        </a:spcBef>
        <a:spcAft>
          <a:spcPct val="0"/>
        </a:spcAft>
        <a:buClr>
          <a:schemeClr val="tx1"/>
        </a:buClr>
        <a:buSzPct val="100000"/>
        <a:buChar char="•"/>
        <a:defRPr sz="1900">
          <a:solidFill>
            <a:schemeClr val="tx2"/>
          </a:solidFill>
          <a:latin typeface="+mn-lt"/>
        </a:defRPr>
      </a:lvl3pPr>
      <a:lvl4pPr marL="1720850" indent="-228600" algn="l" rtl="0" eaLnBrk="0" fontAlgn="base" hangingPunct="0">
        <a:spcBef>
          <a:spcPct val="20000"/>
        </a:spcBef>
        <a:spcAft>
          <a:spcPct val="0"/>
        </a:spcAft>
        <a:buClr>
          <a:schemeClr val="accent2"/>
        </a:buClr>
        <a:buSzPct val="65000"/>
        <a:buFont typeface="Monotype Sorts" charset="2"/>
        <a:buChar char=""/>
        <a:defRPr sz="2000">
          <a:solidFill>
            <a:schemeClr val="tx2"/>
          </a:solidFill>
          <a:latin typeface="+mn-lt"/>
        </a:defRPr>
      </a:lvl4pPr>
      <a:lvl5pPr marL="2063750" indent="-228600" algn="l" rtl="0" eaLnBrk="0" fontAlgn="base" hangingPunct="0">
        <a:spcBef>
          <a:spcPct val="20000"/>
        </a:spcBef>
        <a:spcAft>
          <a:spcPct val="0"/>
        </a:spcAft>
        <a:buClr>
          <a:schemeClr val="tx1"/>
        </a:buClr>
        <a:buSzPct val="100000"/>
        <a:buChar char="•"/>
        <a:defRPr sz="2000">
          <a:solidFill>
            <a:schemeClr val="tx2"/>
          </a:solidFill>
          <a:latin typeface="+mn-lt"/>
        </a:defRPr>
      </a:lvl5pPr>
      <a:lvl6pPr marL="2520950" indent="-228600" algn="l" rtl="0" eaLnBrk="0" fontAlgn="base" hangingPunct="0">
        <a:spcBef>
          <a:spcPct val="20000"/>
        </a:spcBef>
        <a:spcAft>
          <a:spcPct val="0"/>
        </a:spcAft>
        <a:buClr>
          <a:schemeClr val="tx1"/>
        </a:buClr>
        <a:buSzPct val="100000"/>
        <a:buChar char="•"/>
        <a:defRPr sz="2000">
          <a:solidFill>
            <a:schemeClr val="tx2"/>
          </a:solidFill>
          <a:latin typeface="+mn-lt"/>
        </a:defRPr>
      </a:lvl6pPr>
      <a:lvl7pPr marL="2978150" indent="-228600" algn="l" rtl="0" eaLnBrk="0" fontAlgn="base" hangingPunct="0">
        <a:spcBef>
          <a:spcPct val="20000"/>
        </a:spcBef>
        <a:spcAft>
          <a:spcPct val="0"/>
        </a:spcAft>
        <a:buClr>
          <a:schemeClr val="tx1"/>
        </a:buClr>
        <a:buSzPct val="100000"/>
        <a:buChar char="•"/>
        <a:defRPr sz="2000">
          <a:solidFill>
            <a:schemeClr val="tx2"/>
          </a:solidFill>
          <a:latin typeface="+mn-lt"/>
        </a:defRPr>
      </a:lvl7pPr>
      <a:lvl8pPr marL="3435350" indent="-228600" algn="l" rtl="0" eaLnBrk="0" fontAlgn="base" hangingPunct="0">
        <a:spcBef>
          <a:spcPct val="20000"/>
        </a:spcBef>
        <a:spcAft>
          <a:spcPct val="0"/>
        </a:spcAft>
        <a:buClr>
          <a:schemeClr val="tx1"/>
        </a:buClr>
        <a:buSzPct val="100000"/>
        <a:buChar char="•"/>
        <a:defRPr sz="2000">
          <a:solidFill>
            <a:schemeClr val="tx2"/>
          </a:solidFill>
          <a:latin typeface="+mn-lt"/>
        </a:defRPr>
      </a:lvl8pPr>
      <a:lvl9pPr marL="3892550" indent="-228600" algn="l" rtl="0" eaLnBrk="0" fontAlgn="base" hangingPunct="0">
        <a:spcBef>
          <a:spcPct val="20000"/>
        </a:spcBef>
        <a:spcAft>
          <a:spcPct val="0"/>
        </a:spcAft>
        <a:buClr>
          <a:schemeClr val="tx1"/>
        </a:buClr>
        <a:buSzPct val="100000"/>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Rectangle 3"/>
          <p:cNvSpPr>
            <a:spLocks noGrp="1" noChangeArrowheads="1"/>
          </p:cNvSpPr>
          <p:nvPr>
            <p:ph type="body" idx="1"/>
          </p:nvPr>
        </p:nvSpPr>
        <p:spPr/>
        <p:txBody>
          <a:bodyPr/>
          <a:lstStyle/>
          <a:p>
            <a:pPr algn="ctr">
              <a:buFont typeface="Zapf Dingbats" charset="2"/>
              <a:buNone/>
            </a:pPr>
            <a:endParaRPr lang="en-US" dirty="0"/>
          </a:p>
          <a:p>
            <a:pPr algn="ctr">
              <a:buFont typeface="Zapf Dingbats" charset="2"/>
              <a:buNone/>
            </a:pPr>
            <a:endParaRPr lang="en-US" dirty="0"/>
          </a:p>
          <a:p>
            <a:pPr algn="ctr">
              <a:buFont typeface="Zapf Dingbats" charset="2"/>
              <a:buNone/>
            </a:pPr>
            <a:endParaRPr lang="en-US" dirty="0"/>
          </a:p>
          <a:p>
            <a:pPr algn="ctr">
              <a:buFont typeface="Zapf Dingbats" charset="2"/>
              <a:buNone/>
            </a:pPr>
            <a:endParaRPr lang="en-US" dirty="0"/>
          </a:p>
          <a:p>
            <a:pPr algn="ctr">
              <a:buFont typeface="Zapf Dingbats" charset="2"/>
              <a:buNone/>
            </a:pPr>
            <a:r>
              <a:rPr lang="en-US" sz="3600" dirty="0"/>
              <a:t>Design and Implementation</a:t>
            </a:r>
          </a:p>
          <a:p>
            <a:pPr>
              <a:buFont typeface="Zapf Dingbats" charset="2"/>
              <a:buNone/>
            </a:pPr>
            <a:endParaRPr lang="en-US" sz="3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t>Design</a:t>
            </a:r>
            <a:endParaRPr lang="en-IN"/>
          </a:p>
        </p:txBody>
      </p:sp>
      <p:sp>
        <p:nvSpPr>
          <p:cNvPr id="521219" name="Rectangle 3"/>
          <p:cNvSpPr>
            <a:spLocks noGrp="1" noChangeArrowheads="1"/>
          </p:cNvSpPr>
          <p:nvPr>
            <p:ph type="body" idx="1"/>
          </p:nvPr>
        </p:nvSpPr>
        <p:spPr>
          <a:xfrm>
            <a:off x="409546" y="1416036"/>
            <a:ext cx="8215370" cy="5214974"/>
          </a:xfrm>
        </p:spPr>
        <p:txBody>
          <a:bodyPr/>
          <a:lstStyle/>
          <a:p>
            <a:pPr algn="just"/>
            <a:r>
              <a:rPr lang="en-US" sz="2600" dirty="0"/>
              <a:t>Designer plans to produce a s/w system </a:t>
            </a:r>
            <a:r>
              <a:rPr lang="en-US" sz="2600" dirty="0" smtClean="0"/>
              <a:t>which is</a:t>
            </a:r>
            <a:endParaRPr lang="en-US" sz="2600" dirty="0"/>
          </a:p>
          <a:p>
            <a:pPr lvl="1" algn="just"/>
            <a:r>
              <a:rPr lang="en-US" sz="2600" dirty="0"/>
              <a:t>Functional</a:t>
            </a:r>
          </a:p>
          <a:p>
            <a:pPr lvl="1" algn="just"/>
            <a:r>
              <a:rPr lang="en-US" sz="2600" dirty="0"/>
              <a:t>Reliable</a:t>
            </a:r>
          </a:p>
          <a:p>
            <a:pPr lvl="1" algn="just"/>
            <a:r>
              <a:rPr lang="en-US" sz="2600" dirty="0"/>
              <a:t>Easy to understand, modify, &amp; maintain</a:t>
            </a:r>
          </a:p>
          <a:p>
            <a:pPr algn="just"/>
            <a:r>
              <a:rPr lang="en-US" sz="2600" dirty="0"/>
              <a:t>SRS manifested with functional, information,  and behavioral models feed the design process</a:t>
            </a:r>
          </a:p>
          <a:p>
            <a:pPr algn="just"/>
            <a:r>
              <a:rPr lang="en-US" sz="2600" dirty="0"/>
              <a:t>Design produces</a:t>
            </a:r>
          </a:p>
          <a:p>
            <a:pPr lvl="1" algn="just"/>
            <a:r>
              <a:rPr lang="en-US" sz="2600" dirty="0"/>
              <a:t>Data Design</a:t>
            </a:r>
          </a:p>
          <a:p>
            <a:pPr lvl="1" algn="just"/>
            <a:r>
              <a:rPr lang="en-US" sz="2600" dirty="0"/>
              <a:t>Architecture Design</a:t>
            </a:r>
          </a:p>
          <a:p>
            <a:pPr lvl="1" algn="just"/>
            <a:r>
              <a:rPr lang="en-US" sz="2600" dirty="0"/>
              <a:t>Procedural Design</a:t>
            </a:r>
          </a:p>
          <a:p>
            <a:pPr lvl="1" algn="just"/>
            <a:r>
              <a:rPr lang="en-US" sz="2600" dirty="0"/>
              <a:t>Interface </a:t>
            </a:r>
            <a:r>
              <a:rPr lang="en-US" sz="2600" dirty="0" smtClean="0"/>
              <a:t>Design               </a:t>
            </a:r>
            <a:endParaRPr lang="en-IN" sz="26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mtClean="0"/>
              <a:t>Calculations (Example2)</a:t>
            </a:r>
          </a:p>
        </p:txBody>
      </p:sp>
      <p:sp>
        <p:nvSpPr>
          <p:cNvPr id="87043" name="Rectangle 3"/>
          <p:cNvSpPr>
            <a:spLocks noGrp="1" noChangeArrowheads="1"/>
          </p:cNvSpPr>
          <p:nvPr>
            <p:ph type="body" idx="1"/>
          </p:nvPr>
        </p:nvSpPr>
        <p:spPr/>
        <p:txBody>
          <a:bodyPr/>
          <a:lstStyle/>
          <a:p>
            <a:r>
              <a:rPr lang="en-US" smtClean="0"/>
              <a:t>n</a:t>
            </a:r>
            <a:r>
              <a:rPr lang="en-US" sz="2000" smtClean="0"/>
              <a:t>1 </a:t>
            </a:r>
            <a:r>
              <a:rPr lang="en-US" smtClean="0"/>
              <a:t>= 11 (BEGIN_END readln () , ; IF-THEN-ELSE &gt; := + writeln .</a:t>
            </a:r>
          </a:p>
          <a:p>
            <a:r>
              <a:rPr lang="en-US" smtClean="0"/>
              <a:t>n</a:t>
            </a:r>
            <a:r>
              <a:rPr lang="en-US" sz="2000" smtClean="0"/>
              <a:t>2 </a:t>
            </a:r>
            <a:r>
              <a:rPr lang="en-US" smtClean="0"/>
              <a:t>= 5 (a b c d m)</a:t>
            </a:r>
          </a:p>
          <a:p>
            <a:r>
              <a:rPr lang="en-US" smtClean="0"/>
              <a:t>N</a:t>
            </a:r>
            <a:r>
              <a:rPr lang="en-US" sz="2000" smtClean="0"/>
              <a:t>w1 </a:t>
            </a:r>
            <a:r>
              <a:rPr lang="en-US" smtClean="0"/>
              <a:t>= N1+6 = 28</a:t>
            </a:r>
          </a:p>
          <a:p>
            <a:r>
              <a:rPr lang="en-US" smtClean="0"/>
              <a:t>N</a:t>
            </a:r>
            <a:r>
              <a:rPr lang="en-US" sz="2000" smtClean="0"/>
              <a:t>w2 </a:t>
            </a:r>
            <a:r>
              <a:rPr lang="en-US" smtClean="0"/>
              <a:t>= N2+6 = 25</a:t>
            </a:r>
          </a:p>
          <a:p>
            <a:r>
              <a:rPr lang="en-US" smtClean="0"/>
              <a:t>V</a:t>
            </a:r>
            <a:r>
              <a:rPr lang="en-US" sz="2000" smtClean="0"/>
              <a:t>w </a:t>
            </a:r>
            <a:r>
              <a:rPr lang="en-US" smtClean="0"/>
              <a:t>= 53*log(11+5) = 212</a:t>
            </a:r>
          </a:p>
          <a:p>
            <a:r>
              <a:rPr lang="en-US" smtClean="0"/>
              <a:t>E</a:t>
            </a:r>
            <a:r>
              <a:rPr lang="en-US" sz="2000" smtClean="0"/>
              <a:t>w </a:t>
            </a:r>
            <a:r>
              <a:rPr lang="en-US" smtClean="0"/>
              <a:t>= 212*[(11*25)/(2*5)] = 5830</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Cyclomatic</a:t>
            </a:r>
            <a:r>
              <a:rPr lang="en-US" dirty="0" smtClean="0"/>
              <a:t> Complexity Measure</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133350" y="1435100"/>
            <a:ext cx="8839200" cy="5257800"/>
          </a:xfrm>
          <a:prstGeom prst="rect">
            <a:avLst/>
          </a:prstGeom>
          <a:noFill/>
          <a:ln w="9525">
            <a:noFill/>
            <a:miter lim="800000"/>
            <a:headEnd/>
            <a:tailEnd/>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err="1" smtClean="0"/>
              <a:t>Cyclomatic</a:t>
            </a:r>
            <a:r>
              <a:rPr lang="en-US" dirty="0" smtClean="0"/>
              <a:t> Complexity</a:t>
            </a:r>
          </a:p>
        </p:txBody>
      </p:sp>
      <p:sp>
        <p:nvSpPr>
          <p:cNvPr id="31747" name="Rectangle 3"/>
          <p:cNvSpPr>
            <a:spLocks noGrp="1" noChangeArrowheads="1"/>
          </p:cNvSpPr>
          <p:nvPr>
            <p:ph type="body" idx="1"/>
          </p:nvPr>
        </p:nvSpPr>
        <p:spPr>
          <a:xfrm>
            <a:off x="514350" y="1397000"/>
            <a:ext cx="8243888" cy="4946650"/>
          </a:xfrm>
        </p:spPr>
        <p:txBody>
          <a:bodyPr/>
          <a:lstStyle/>
          <a:p>
            <a:pPr>
              <a:lnSpc>
                <a:spcPct val="125000"/>
              </a:lnSpc>
            </a:pPr>
            <a:r>
              <a:rPr lang="en-US" dirty="0" err="1" smtClean="0">
                <a:cs typeface="Times New Roman" pitchFamily="18" charset="0"/>
              </a:rPr>
              <a:t>Cyclomatic</a:t>
            </a:r>
            <a:r>
              <a:rPr lang="en-US" dirty="0" smtClean="0">
                <a:cs typeface="Times New Roman" pitchFamily="18" charset="0"/>
              </a:rPr>
              <a:t> complexity of the program is computed from its flow graph using the formula </a:t>
            </a:r>
          </a:p>
          <a:p>
            <a:pPr lvl="1">
              <a:lnSpc>
                <a:spcPct val="125000"/>
              </a:lnSpc>
            </a:pPr>
            <a:r>
              <a:rPr lang="en-US" sz="2700" dirty="0" smtClean="0">
                <a:cs typeface="Times New Roman" pitchFamily="18" charset="0"/>
              </a:rPr>
              <a:t>CC(G) = E – N + 2*k where k is number of connected components.</a:t>
            </a:r>
          </a:p>
          <a:p>
            <a:pPr lvl="1">
              <a:lnSpc>
                <a:spcPct val="125000"/>
              </a:lnSpc>
            </a:pPr>
            <a:r>
              <a:rPr lang="en-US" sz="2700" dirty="0" smtClean="0">
                <a:cs typeface="Times New Roman" pitchFamily="18" charset="0"/>
              </a:rPr>
              <a:t>CC(G)=P+1 where P is the number of predicate nodes which can be counted by the conditional statements in the PDL representation.</a:t>
            </a:r>
          </a:p>
          <a:p>
            <a:pPr lvl="1">
              <a:lnSpc>
                <a:spcPct val="125000"/>
              </a:lnSpc>
            </a:pPr>
            <a:r>
              <a:rPr lang="en-US" sz="2700" dirty="0" smtClean="0">
                <a:cs typeface="Times New Roman" pitchFamily="18" charset="0"/>
              </a:rPr>
              <a:t>CC(G)= R+1 where R is the number of closed regions in the flow graph.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IN" dirty="0" smtClean="0"/>
          </a:p>
          <a:p>
            <a:endParaRPr lang="en-IN" dirty="0" smtClean="0"/>
          </a:p>
          <a:p>
            <a:endParaRPr lang="en-IN" dirty="0" smtClean="0"/>
          </a:p>
          <a:p>
            <a:r>
              <a:rPr lang="en-IN" dirty="0" smtClean="0"/>
              <a:t>Extra/Additional  Learning Material</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696913" y="152400"/>
            <a:ext cx="7802562" cy="1062038"/>
          </a:xfrm>
        </p:spPr>
        <p:txBody>
          <a:bodyPr/>
          <a:lstStyle/>
          <a:p>
            <a:r>
              <a:rPr lang="en-US" sz="4600"/>
              <a:t>Parts of UML</a:t>
            </a:r>
            <a:endParaRPr lang="en-CA" sz="4600"/>
          </a:p>
        </p:txBody>
      </p:sp>
      <p:sp>
        <p:nvSpPr>
          <p:cNvPr id="290819" name="Rectangle 3"/>
          <p:cNvSpPr>
            <a:spLocks noGrp="1" noChangeArrowheads="1"/>
          </p:cNvSpPr>
          <p:nvPr>
            <p:ph type="body" idx="1"/>
          </p:nvPr>
        </p:nvSpPr>
        <p:spPr>
          <a:xfrm>
            <a:off x="514350" y="1593850"/>
            <a:ext cx="8458200" cy="5238750"/>
          </a:xfrm>
        </p:spPr>
        <p:txBody>
          <a:bodyPr/>
          <a:lstStyle/>
          <a:p>
            <a:r>
              <a:rPr lang="en-US" dirty="0"/>
              <a:t>Class Diagrams</a:t>
            </a:r>
          </a:p>
          <a:p>
            <a:pPr lvl="1"/>
            <a:r>
              <a:rPr lang="en-US" dirty="0" smtClean="0"/>
              <a:t>Structure models</a:t>
            </a:r>
            <a:endParaRPr lang="en-US" dirty="0"/>
          </a:p>
          <a:p>
            <a:r>
              <a:rPr lang="en-US" dirty="0"/>
              <a:t>Object Diagrams</a:t>
            </a:r>
          </a:p>
          <a:p>
            <a:pPr lvl="1"/>
            <a:r>
              <a:rPr lang="en-US" dirty="0"/>
              <a:t>example models</a:t>
            </a:r>
          </a:p>
          <a:p>
            <a:r>
              <a:rPr lang="en-US" dirty="0"/>
              <a:t>Use Case Diagrams</a:t>
            </a:r>
          </a:p>
          <a:p>
            <a:pPr lvl="1"/>
            <a:r>
              <a:rPr lang="en-US" dirty="0"/>
              <a:t>document </a:t>
            </a:r>
            <a:r>
              <a:rPr lang="en-US" dirty="0" smtClean="0"/>
              <a:t> who </a:t>
            </a:r>
            <a:r>
              <a:rPr lang="en-US" dirty="0"/>
              <a:t>can do what in a system</a:t>
            </a:r>
          </a:p>
          <a:p>
            <a:r>
              <a:rPr lang="en-US" dirty="0"/>
              <a:t>Sequence Diagrams</a:t>
            </a:r>
          </a:p>
          <a:p>
            <a:pPr lvl="1"/>
            <a:r>
              <a:rPr lang="en-US" dirty="0"/>
              <a:t>shows interactions between objects used to implement a use case</a:t>
            </a:r>
          </a:p>
          <a:p>
            <a:r>
              <a:rPr lang="en-US" dirty="0"/>
              <a:t>Collaboration Diagrams</a:t>
            </a:r>
          </a:p>
          <a:p>
            <a:pPr lvl="1"/>
            <a:r>
              <a:rPr lang="en-US" dirty="0"/>
              <a:t>same as sequence diagrams but in different style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0819">
                                            <p:txEl>
                                              <p:pRg st="0" end="0"/>
                                            </p:txEl>
                                          </p:spTgt>
                                        </p:tgtEl>
                                        <p:attrNameLst>
                                          <p:attrName>style.visibility</p:attrName>
                                        </p:attrNameLst>
                                      </p:cBhvr>
                                      <p:to>
                                        <p:strVal val="visible"/>
                                      </p:to>
                                    </p:set>
                                    <p:animEffect transition="in" filter="dissolve">
                                      <p:cBhvr>
                                        <p:cTn id="7" dur="500"/>
                                        <p:tgtEl>
                                          <p:spTgt spid="29081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0819">
                                            <p:txEl>
                                              <p:pRg st="1" end="1"/>
                                            </p:txEl>
                                          </p:spTgt>
                                        </p:tgtEl>
                                        <p:attrNameLst>
                                          <p:attrName>style.visibility</p:attrName>
                                        </p:attrNameLst>
                                      </p:cBhvr>
                                      <p:to>
                                        <p:strVal val="visible"/>
                                      </p:to>
                                    </p:set>
                                    <p:animEffect transition="in" filter="dissolve">
                                      <p:cBhvr>
                                        <p:cTn id="10" dur="500"/>
                                        <p:tgtEl>
                                          <p:spTgt spid="2908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0819">
                                            <p:txEl>
                                              <p:pRg st="2" end="2"/>
                                            </p:txEl>
                                          </p:spTgt>
                                        </p:tgtEl>
                                        <p:attrNameLst>
                                          <p:attrName>style.visibility</p:attrName>
                                        </p:attrNameLst>
                                      </p:cBhvr>
                                      <p:to>
                                        <p:strVal val="visible"/>
                                      </p:to>
                                    </p:set>
                                    <p:animEffect transition="in" filter="dissolve">
                                      <p:cBhvr>
                                        <p:cTn id="15" dur="500"/>
                                        <p:tgtEl>
                                          <p:spTgt spid="290819">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0819">
                                            <p:txEl>
                                              <p:pRg st="3" end="3"/>
                                            </p:txEl>
                                          </p:spTgt>
                                        </p:tgtEl>
                                        <p:attrNameLst>
                                          <p:attrName>style.visibility</p:attrName>
                                        </p:attrNameLst>
                                      </p:cBhvr>
                                      <p:to>
                                        <p:strVal val="visible"/>
                                      </p:to>
                                    </p:set>
                                    <p:animEffect transition="in" filter="dissolve">
                                      <p:cBhvr>
                                        <p:cTn id="18" dur="500"/>
                                        <p:tgtEl>
                                          <p:spTgt spid="29081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90819">
                                            <p:txEl>
                                              <p:pRg st="4" end="4"/>
                                            </p:txEl>
                                          </p:spTgt>
                                        </p:tgtEl>
                                        <p:attrNameLst>
                                          <p:attrName>style.visibility</p:attrName>
                                        </p:attrNameLst>
                                      </p:cBhvr>
                                      <p:to>
                                        <p:strVal val="visible"/>
                                      </p:to>
                                    </p:set>
                                    <p:animEffect transition="in" filter="dissolve">
                                      <p:cBhvr>
                                        <p:cTn id="23" dur="500"/>
                                        <p:tgtEl>
                                          <p:spTgt spid="290819">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90819">
                                            <p:txEl>
                                              <p:pRg st="5" end="5"/>
                                            </p:txEl>
                                          </p:spTgt>
                                        </p:tgtEl>
                                        <p:attrNameLst>
                                          <p:attrName>style.visibility</p:attrName>
                                        </p:attrNameLst>
                                      </p:cBhvr>
                                      <p:to>
                                        <p:strVal val="visible"/>
                                      </p:to>
                                    </p:set>
                                    <p:animEffect transition="in" filter="dissolve">
                                      <p:cBhvr>
                                        <p:cTn id="26" dur="500"/>
                                        <p:tgtEl>
                                          <p:spTgt spid="29081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90819">
                                            <p:txEl>
                                              <p:pRg st="6" end="6"/>
                                            </p:txEl>
                                          </p:spTgt>
                                        </p:tgtEl>
                                        <p:attrNameLst>
                                          <p:attrName>style.visibility</p:attrName>
                                        </p:attrNameLst>
                                      </p:cBhvr>
                                      <p:to>
                                        <p:strVal val="visible"/>
                                      </p:to>
                                    </p:set>
                                    <p:animEffect transition="in" filter="dissolve">
                                      <p:cBhvr>
                                        <p:cTn id="31" dur="500"/>
                                        <p:tgtEl>
                                          <p:spTgt spid="290819">
                                            <p:txEl>
                                              <p:pRg st="6" end="6"/>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90819">
                                            <p:txEl>
                                              <p:pRg st="7" end="7"/>
                                            </p:txEl>
                                          </p:spTgt>
                                        </p:tgtEl>
                                        <p:attrNameLst>
                                          <p:attrName>style.visibility</p:attrName>
                                        </p:attrNameLst>
                                      </p:cBhvr>
                                      <p:to>
                                        <p:strVal val="visible"/>
                                      </p:to>
                                    </p:set>
                                    <p:animEffect transition="in" filter="dissolve">
                                      <p:cBhvr>
                                        <p:cTn id="34" dur="500"/>
                                        <p:tgtEl>
                                          <p:spTgt spid="290819">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90819">
                                            <p:txEl>
                                              <p:pRg st="8" end="8"/>
                                            </p:txEl>
                                          </p:spTgt>
                                        </p:tgtEl>
                                        <p:attrNameLst>
                                          <p:attrName>style.visibility</p:attrName>
                                        </p:attrNameLst>
                                      </p:cBhvr>
                                      <p:to>
                                        <p:strVal val="visible"/>
                                      </p:to>
                                    </p:set>
                                    <p:animEffect transition="in" filter="dissolve">
                                      <p:cBhvr>
                                        <p:cTn id="39" dur="500"/>
                                        <p:tgtEl>
                                          <p:spTgt spid="290819">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90819">
                                            <p:txEl>
                                              <p:pRg st="9" end="9"/>
                                            </p:txEl>
                                          </p:spTgt>
                                        </p:tgtEl>
                                        <p:attrNameLst>
                                          <p:attrName>style.visibility</p:attrName>
                                        </p:attrNameLst>
                                      </p:cBhvr>
                                      <p:to>
                                        <p:strVal val="visible"/>
                                      </p:to>
                                    </p:set>
                                    <p:animEffect transition="in" filter="dissolve">
                                      <p:cBhvr>
                                        <p:cTn id="42" dur="500"/>
                                        <p:tgtEl>
                                          <p:spTgt spid="2908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9"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en-US" sz="4600"/>
              <a:t>Parts of UML (Cont…)</a:t>
            </a:r>
          </a:p>
        </p:txBody>
      </p:sp>
      <p:sp>
        <p:nvSpPr>
          <p:cNvPr id="292867" name="Rectangle 3"/>
          <p:cNvSpPr>
            <a:spLocks noGrp="1" noChangeArrowheads="1"/>
          </p:cNvSpPr>
          <p:nvPr>
            <p:ph type="body" idx="1"/>
          </p:nvPr>
        </p:nvSpPr>
        <p:spPr/>
        <p:txBody>
          <a:bodyPr/>
          <a:lstStyle/>
          <a:p>
            <a:r>
              <a:rPr lang="en-US" sz="2300"/>
              <a:t>State chart Diagrams</a:t>
            </a:r>
          </a:p>
          <a:p>
            <a:pPr lvl="1"/>
            <a:r>
              <a:rPr lang="en-US" sz="2100"/>
              <a:t>possible states and responses of a class and what transitions them</a:t>
            </a:r>
          </a:p>
          <a:p>
            <a:r>
              <a:rPr lang="en-US" sz="2300"/>
              <a:t>Activity Diagrams</a:t>
            </a:r>
          </a:p>
          <a:p>
            <a:pPr lvl="1"/>
            <a:r>
              <a:rPr lang="en-US" sz="2100"/>
              <a:t>describe the behavior of a class in response to internal processing</a:t>
            </a:r>
          </a:p>
          <a:p>
            <a:r>
              <a:rPr lang="en-US" sz="2300"/>
              <a:t>Component Diagrams</a:t>
            </a:r>
          </a:p>
          <a:p>
            <a:pPr lvl="1"/>
            <a:r>
              <a:rPr lang="en-US" sz="2100"/>
              <a:t>Organization of and dependencies amongst software implementation components</a:t>
            </a:r>
          </a:p>
          <a:p>
            <a:r>
              <a:rPr lang="en-US" sz="2300"/>
              <a:t>Deployment Diagrams</a:t>
            </a:r>
          </a:p>
          <a:p>
            <a:pPr lvl="1"/>
            <a:r>
              <a:rPr lang="en-US" sz="2100"/>
              <a:t>Describe the mapping of software implementation components onto processing nodes</a:t>
            </a:r>
            <a:endParaRPr lang="en-CA" sz="2100"/>
          </a:p>
          <a:p>
            <a:endParaRPr lang="en-US" sz="230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3" name="Rectangle 3"/>
          <p:cNvSpPr>
            <a:spLocks noGrp="1" noChangeArrowheads="1"/>
          </p:cNvSpPr>
          <p:nvPr>
            <p:ph type="body" idx="1"/>
          </p:nvPr>
        </p:nvSpPr>
        <p:spPr>
          <a:xfrm>
            <a:off x="438150" y="1663700"/>
            <a:ext cx="8194675" cy="5465763"/>
          </a:xfrm>
        </p:spPr>
        <p:txBody>
          <a:bodyPr/>
          <a:lstStyle/>
          <a:p>
            <a:pPr lvl="1">
              <a:lnSpc>
                <a:spcPct val="80000"/>
              </a:lnSpc>
            </a:pPr>
            <a:r>
              <a:rPr lang="en-US" sz="2800"/>
              <a:t>A concept, abstraction, or thing with crisp boundaries and meaning for the problem at hand</a:t>
            </a:r>
          </a:p>
          <a:p>
            <a:pPr lvl="1">
              <a:lnSpc>
                <a:spcPct val="80000"/>
              </a:lnSpc>
            </a:pPr>
            <a:r>
              <a:rPr lang="en-US" sz="2800"/>
              <a:t>promote understanding of the real world</a:t>
            </a:r>
          </a:p>
          <a:p>
            <a:pPr lvl="1">
              <a:lnSpc>
                <a:spcPct val="80000"/>
              </a:lnSpc>
            </a:pPr>
            <a:r>
              <a:rPr lang="en-US" sz="2800"/>
              <a:t>provide a practical basis for computer implementation</a:t>
            </a:r>
            <a:endParaRPr lang="en-CA" sz="2800"/>
          </a:p>
        </p:txBody>
      </p:sp>
      <p:sp>
        <p:nvSpPr>
          <p:cNvPr id="296964" name="Rectangle 4"/>
          <p:cNvSpPr>
            <a:spLocks noGrp="1" noChangeArrowheads="1"/>
          </p:cNvSpPr>
          <p:nvPr>
            <p:ph type="title"/>
          </p:nvPr>
        </p:nvSpPr>
        <p:spPr>
          <a:xfrm>
            <a:off x="666750" y="139700"/>
            <a:ext cx="7772400" cy="1079500"/>
          </a:xfrm>
        </p:spPr>
        <p:txBody>
          <a:bodyPr/>
          <a:lstStyle/>
          <a:p>
            <a:r>
              <a:rPr lang="en-US"/>
              <a:t/>
            </a:r>
            <a:br>
              <a:rPr lang="en-US"/>
            </a:br>
            <a:endParaRPr lang="en-US"/>
          </a:p>
        </p:txBody>
      </p:sp>
      <p:sp>
        <p:nvSpPr>
          <p:cNvPr id="296965" name="Rectangle 5"/>
          <p:cNvSpPr>
            <a:spLocks noChangeArrowheads="1"/>
          </p:cNvSpPr>
          <p:nvPr/>
        </p:nvSpPr>
        <p:spPr bwMode="auto">
          <a:xfrm>
            <a:off x="1047750" y="520700"/>
            <a:ext cx="7010400" cy="579438"/>
          </a:xfrm>
          <a:prstGeom prst="rect">
            <a:avLst/>
          </a:prstGeom>
          <a:noFill/>
          <a:ln w="12700">
            <a:noFill/>
            <a:miter lim="800000"/>
            <a:headEnd/>
            <a:tailEnd/>
          </a:ln>
          <a:effectLst/>
        </p:spPr>
        <p:txBody>
          <a:bodyPr>
            <a:spAutoFit/>
          </a:bodyPr>
          <a:lstStyle/>
          <a:p>
            <a:pPr algn="ctr"/>
            <a:r>
              <a:rPr lang="en-US" sz="3200"/>
              <a:t>Object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Effect transition="in" filter="dissolve">
                                      <p:cBhvr>
                                        <p:cTn id="7" dur="500"/>
                                        <p:tgtEl>
                                          <p:spTgt spid="29696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6963">
                                            <p:txEl>
                                              <p:pRg st="1" end="1"/>
                                            </p:txEl>
                                          </p:spTgt>
                                        </p:tgtEl>
                                        <p:attrNameLst>
                                          <p:attrName>style.visibility</p:attrName>
                                        </p:attrNameLst>
                                      </p:cBhvr>
                                      <p:to>
                                        <p:strVal val="visible"/>
                                      </p:to>
                                    </p:set>
                                    <p:animEffect transition="in" filter="dissolve">
                                      <p:cBhvr>
                                        <p:cTn id="10" dur="500"/>
                                        <p:tgtEl>
                                          <p:spTgt spid="29696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6963">
                                            <p:txEl>
                                              <p:pRg st="2" end="2"/>
                                            </p:txEl>
                                          </p:spTgt>
                                        </p:tgtEl>
                                        <p:attrNameLst>
                                          <p:attrName>style.visibility</p:attrName>
                                        </p:attrNameLst>
                                      </p:cBhvr>
                                      <p:to>
                                        <p:strVal val="visible"/>
                                      </p:to>
                                    </p:set>
                                    <p:animEffect transition="in" filter="dissolve">
                                      <p:cBhvr>
                                        <p:cTn id="13" dur="500"/>
                                        <p:tgtEl>
                                          <p:spTgt spid="2969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r>
              <a:rPr lang="en-US"/>
              <a:t>Problem Decomposition</a:t>
            </a:r>
          </a:p>
        </p:txBody>
      </p:sp>
      <p:sp>
        <p:nvSpPr>
          <p:cNvPr id="299011" name="Rectangle 3"/>
          <p:cNvSpPr>
            <a:spLocks noGrp="1" noChangeArrowheads="1"/>
          </p:cNvSpPr>
          <p:nvPr>
            <p:ph type="body" idx="1"/>
          </p:nvPr>
        </p:nvSpPr>
        <p:spPr/>
        <p:txBody>
          <a:bodyPr/>
          <a:lstStyle/>
          <a:p>
            <a:pPr>
              <a:lnSpc>
                <a:spcPct val="90000"/>
              </a:lnSpc>
            </a:pPr>
            <a:r>
              <a:rPr lang="en-US" sz="3200"/>
              <a:t>Decomposition of a problem into objects depends on</a:t>
            </a:r>
          </a:p>
          <a:p>
            <a:pPr lvl="1">
              <a:lnSpc>
                <a:spcPct val="90000"/>
              </a:lnSpc>
            </a:pPr>
            <a:r>
              <a:rPr lang="en-US" sz="2800"/>
              <a:t>Judgment</a:t>
            </a:r>
          </a:p>
          <a:p>
            <a:pPr lvl="1">
              <a:lnSpc>
                <a:spcPct val="90000"/>
              </a:lnSpc>
            </a:pPr>
            <a:r>
              <a:rPr lang="en-US" sz="2800"/>
              <a:t>The nature of the problem being solved</a:t>
            </a:r>
          </a:p>
          <a:p>
            <a:pPr lvl="2">
              <a:lnSpc>
                <a:spcPct val="90000"/>
              </a:lnSpc>
            </a:pPr>
            <a:r>
              <a:rPr lang="en-US" sz="2100"/>
              <a:t>Not only the domain: two analyses of the same domain will turn out differently depending upon the kind of programs we wish to produce.</a:t>
            </a:r>
            <a:endParaRPr lang="en-CA" sz="2100"/>
          </a:p>
          <a:p>
            <a:pPr>
              <a:lnSpc>
                <a:spcPct val="90000"/>
              </a:lnSpc>
            </a:pPr>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r>
              <a:rPr lang="en-US" sz="4600"/>
              <a:t>Classes</a:t>
            </a:r>
            <a:endParaRPr lang="en-CA" sz="4600"/>
          </a:p>
        </p:txBody>
      </p:sp>
      <p:sp>
        <p:nvSpPr>
          <p:cNvPr id="301059" name="Rectangle 3"/>
          <p:cNvSpPr>
            <a:spLocks noGrp="1" noChangeArrowheads="1"/>
          </p:cNvSpPr>
          <p:nvPr>
            <p:ph type="body" idx="1"/>
          </p:nvPr>
        </p:nvSpPr>
        <p:spPr>
          <a:xfrm>
            <a:off x="985838" y="1670050"/>
            <a:ext cx="7772400" cy="2733675"/>
          </a:xfrm>
        </p:spPr>
        <p:txBody>
          <a:bodyPr/>
          <a:lstStyle/>
          <a:p>
            <a:r>
              <a:rPr lang="en-US" sz="3200"/>
              <a:t>A class describes a group of objects with similar properties.</a:t>
            </a:r>
          </a:p>
          <a:p>
            <a:pPr lvl="1"/>
            <a:r>
              <a:rPr lang="en-US" sz="2800" b="1" i="1"/>
              <a:t>Class</a:t>
            </a:r>
            <a:r>
              <a:rPr lang="en-US" sz="2800"/>
              <a:t>: Instructor</a:t>
            </a:r>
          </a:p>
          <a:p>
            <a:pPr lvl="2"/>
            <a:r>
              <a:rPr lang="en-US" sz="2100" b="1" i="1"/>
              <a:t>Object</a:t>
            </a:r>
            <a:r>
              <a:rPr lang="en-US" sz="2100"/>
              <a:t>: David Penny</a:t>
            </a:r>
          </a:p>
          <a:p>
            <a:pPr lvl="2"/>
            <a:r>
              <a:rPr lang="en-US" sz="2100" b="1" i="1"/>
              <a:t>Object</a:t>
            </a:r>
            <a:r>
              <a:rPr lang="en-US" sz="2100"/>
              <a:t>: Matthew Zaleski</a:t>
            </a:r>
          </a:p>
          <a:p>
            <a:pPr lvl="1"/>
            <a:endParaRPr lang="en-US" sz="2800"/>
          </a:p>
        </p:txBody>
      </p:sp>
      <p:grpSp>
        <p:nvGrpSpPr>
          <p:cNvPr id="2" name="Group 4"/>
          <p:cNvGrpSpPr>
            <a:grpSpLocks/>
          </p:cNvGrpSpPr>
          <p:nvPr/>
        </p:nvGrpSpPr>
        <p:grpSpPr bwMode="auto">
          <a:xfrm>
            <a:off x="2397125" y="4838700"/>
            <a:ext cx="4619625" cy="1014413"/>
            <a:chOff x="1516" y="3059"/>
            <a:chExt cx="2922" cy="642"/>
          </a:xfrm>
        </p:grpSpPr>
        <p:sp>
          <p:nvSpPr>
            <p:cNvPr id="301061" name="Rectangle 5"/>
            <p:cNvSpPr>
              <a:spLocks noChangeArrowheads="1"/>
            </p:cNvSpPr>
            <p:nvPr/>
          </p:nvSpPr>
          <p:spPr bwMode="auto">
            <a:xfrm>
              <a:off x="1516" y="3059"/>
              <a:ext cx="1266" cy="642"/>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Instructor</a:t>
              </a:r>
              <a:endParaRPr lang="en-CA">
                <a:latin typeface="Times New Roman" pitchFamily="18" charset="0"/>
                <a:cs typeface="Arial" pitchFamily="34" charset="0"/>
              </a:endParaRPr>
            </a:p>
          </p:txBody>
        </p:sp>
        <p:sp>
          <p:nvSpPr>
            <p:cNvPr id="301062" name="Rectangle 6"/>
            <p:cNvSpPr>
              <a:spLocks noChangeArrowheads="1"/>
            </p:cNvSpPr>
            <p:nvPr/>
          </p:nvSpPr>
          <p:spPr bwMode="auto">
            <a:xfrm>
              <a:off x="3172" y="3059"/>
              <a:ext cx="1266" cy="642"/>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Department</a:t>
              </a:r>
              <a:endParaRPr lang="en-CA">
                <a:latin typeface="Times New Roman" pitchFamily="18"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01059">
                                            <p:txEl>
                                              <p:pRg st="1" end="1"/>
                                            </p:txEl>
                                          </p:spTgt>
                                        </p:tgtEl>
                                        <p:attrNameLst>
                                          <p:attrName>style.visibility</p:attrName>
                                        </p:attrNameLst>
                                      </p:cBhvr>
                                      <p:to>
                                        <p:strVal val="visible"/>
                                      </p:to>
                                    </p:set>
                                    <p:animEffect transition="in" filter="dissolve">
                                      <p:cBhvr>
                                        <p:cTn id="7" dur="500"/>
                                        <p:tgtEl>
                                          <p:spTgt spid="301059">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1059">
                                            <p:txEl>
                                              <p:pRg st="2" end="2"/>
                                            </p:txEl>
                                          </p:spTgt>
                                        </p:tgtEl>
                                        <p:attrNameLst>
                                          <p:attrName>style.visibility</p:attrName>
                                        </p:attrNameLst>
                                      </p:cBhvr>
                                      <p:to>
                                        <p:strVal val="visible"/>
                                      </p:to>
                                    </p:set>
                                    <p:animEffect transition="in" filter="dissolve">
                                      <p:cBhvr>
                                        <p:cTn id="10" dur="500"/>
                                        <p:tgtEl>
                                          <p:spTgt spid="301059">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01059">
                                            <p:txEl>
                                              <p:pRg st="3" end="3"/>
                                            </p:txEl>
                                          </p:spTgt>
                                        </p:tgtEl>
                                        <p:attrNameLst>
                                          <p:attrName>style.visibility</p:attrName>
                                        </p:attrNameLst>
                                      </p:cBhvr>
                                      <p:to>
                                        <p:strVal val="visible"/>
                                      </p:to>
                                    </p:set>
                                    <p:animEffect transition="in" filter="dissolve">
                                      <p:cBhvr>
                                        <p:cTn id="13" dur="500"/>
                                        <p:tgtEl>
                                          <p:spTgt spid="30105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a:t>Example</a:t>
            </a:r>
          </a:p>
        </p:txBody>
      </p:sp>
      <p:sp>
        <p:nvSpPr>
          <p:cNvPr id="303107" name="Rectangle 3"/>
          <p:cNvSpPr>
            <a:spLocks noGrp="1" noChangeArrowheads="1"/>
          </p:cNvSpPr>
          <p:nvPr>
            <p:ph type="body" idx="1"/>
          </p:nvPr>
        </p:nvSpPr>
        <p:spPr/>
        <p:txBody>
          <a:bodyPr/>
          <a:lstStyle/>
          <a:p>
            <a:pPr lvl="1"/>
            <a:r>
              <a:rPr lang="en-US" sz="2800" b="1" i="1"/>
              <a:t>Class</a:t>
            </a:r>
            <a:r>
              <a:rPr lang="en-US" sz="2800"/>
              <a:t>: Department</a:t>
            </a:r>
            <a:endParaRPr lang="en-CA" sz="2800"/>
          </a:p>
          <a:p>
            <a:pPr lvl="2"/>
            <a:r>
              <a:rPr lang="en-US" sz="2100" b="1" i="1"/>
              <a:t>Object</a:t>
            </a:r>
            <a:r>
              <a:rPr lang="en-US" sz="2100"/>
              <a:t>: Department of Computer Science</a:t>
            </a:r>
          </a:p>
          <a:p>
            <a:pPr lvl="2"/>
            <a:r>
              <a:rPr lang="en-US" sz="2100" b="1" i="1"/>
              <a:t>Object</a:t>
            </a:r>
            <a:r>
              <a:rPr lang="en-US" sz="2100"/>
              <a:t>: Department of Electrical Engineering</a:t>
            </a:r>
          </a:p>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GB" sz="4000" dirty="0"/>
              <a:t>Design </a:t>
            </a:r>
            <a:r>
              <a:rPr lang="en-GB" sz="4000" dirty="0" smtClean="0"/>
              <a:t>Process Activities</a:t>
            </a:r>
            <a:endParaRPr lang="en-GB" sz="4000" dirty="0"/>
          </a:p>
        </p:txBody>
      </p:sp>
      <p:sp>
        <p:nvSpPr>
          <p:cNvPr id="113667" name="Rectangle 3"/>
          <p:cNvSpPr>
            <a:spLocks noGrp="1" noChangeArrowheads="1"/>
          </p:cNvSpPr>
          <p:nvPr>
            <p:ph type="body" idx="1"/>
          </p:nvPr>
        </p:nvSpPr>
        <p:spPr>
          <a:xfrm>
            <a:off x="561976" y="1516070"/>
            <a:ext cx="8277254" cy="4900626"/>
          </a:xfrm>
        </p:spPr>
        <p:txBody>
          <a:bodyPr/>
          <a:lstStyle/>
          <a:p>
            <a:r>
              <a:rPr lang="en-GB" sz="3000" dirty="0"/>
              <a:t>Architectural </a:t>
            </a:r>
            <a:r>
              <a:rPr lang="en-GB" sz="3000" dirty="0" smtClean="0"/>
              <a:t>Design.</a:t>
            </a:r>
            <a:endParaRPr lang="en-GB" sz="3000" dirty="0"/>
          </a:p>
          <a:p>
            <a:r>
              <a:rPr lang="en-GB" sz="3000" dirty="0"/>
              <a:t>Abstract </a:t>
            </a:r>
            <a:r>
              <a:rPr lang="en-GB" sz="3000" dirty="0" smtClean="0"/>
              <a:t>Specification.</a:t>
            </a:r>
            <a:endParaRPr lang="en-GB" sz="3000" dirty="0"/>
          </a:p>
          <a:p>
            <a:r>
              <a:rPr lang="en-GB" sz="3000" dirty="0"/>
              <a:t>Interface </a:t>
            </a:r>
            <a:r>
              <a:rPr lang="en-GB" sz="3000" dirty="0" smtClean="0"/>
              <a:t>Design.</a:t>
            </a:r>
            <a:endParaRPr lang="en-GB" sz="3000" dirty="0"/>
          </a:p>
          <a:p>
            <a:r>
              <a:rPr lang="en-GB" sz="3000" dirty="0"/>
              <a:t>Component </a:t>
            </a:r>
            <a:r>
              <a:rPr lang="en-GB" sz="3000" dirty="0" smtClean="0"/>
              <a:t>Design.</a:t>
            </a:r>
            <a:endParaRPr lang="en-GB" sz="3000" dirty="0"/>
          </a:p>
          <a:p>
            <a:r>
              <a:rPr lang="en-GB" sz="3000" dirty="0"/>
              <a:t>Data </a:t>
            </a:r>
            <a:r>
              <a:rPr lang="en-GB" sz="3000" dirty="0" smtClean="0"/>
              <a:t>Structure Design.</a:t>
            </a:r>
            <a:endParaRPr lang="en-GB" sz="3000" dirty="0"/>
          </a:p>
          <a:p>
            <a:r>
              <a:rPr lang="en-GB" sz="3000" dirty="0"/>
              <a:t>Algorithm </a:t>
            </a:r>
            <a:r>
              <a:rPr lang="en-GB" sz="3000" dirty="0" smtClean="0"/>
              <a:t>Design.</a:t>
            </a:r>
            <a:endParaRPr lang="en-GB" sz="30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US"/>
              <a:t>Attributes</a:t>
            </a:r>
            <a:endParaRPr lang="en-CA"/>
          </a:p>
        </p:txBody>
      </p:sp>
      <p:sp>
        <p:nvSpPr>
          <p:cNvPr id="305155" name="Rectangle 3"/>
          <p:cNvSpPr>
            <a:spLocks noGrp="1" noChangeArrowheads="1"/>
          </p:cNvSpPr>
          <p:nvPr>
            <p:ph type="body" idx="1"/>
          </p:nvPr>
        </p:nvSpPr>
        <p:spPr>
          <a:xfrm>
            <a:off x="985838" y="1670050"/>
            <a:ext cx="7772400" cy="635000"/>
          </a:xfrm>
        </p:spPr>
        <p:txBody>
          <a:bodyPr/>
          <a:lstStyle/>
          <a:p>
            <a:r>
              <a:rPr lang="en-US"/>
              <a:t>Data values held by the objects of a class</a:t>
            </a:r>
            <a:endParaRPr lang="en-CA"/>
          </a:p>
        </p:txBody>
      </p:sp>
      <p:grpSp>
        <p:nvGrpSpPr>
          <p:cNvPr id="2" name="Group 4"/>
          <p:cNvGrpSpPr>
            <a:grpSpLocks/>
          </p:cNvGrpSpPr>
          <p:nvPr/>
        </p:nvGrpSpPr>
        <p:grpSpPr bwMode="auto">
          <a:xfrm>
            <a:off x="3490913" y="3189288"/>
            <a:ext cx="2001837" cy="2509837"/>
            <a:chOff x="1909" y="1399"/>
            <a:chExt cx="1266" cy="1587"/>
          </a:xfrm>
        </p:grpSpPr>
        <p:sp>
          <p:nvSpPr>
            <p:cNvPr id="305157" name="Rectangle 5"/>
            <p:cNvSpPr>
              <a:spLocks noChangeArrowheads="1"/>
            </p:cNvSpPr>
            <p:nvPr/>
          </p:nvSpPr>
          <p:spPr bwMode="auto">
            <a:xfrm>
              <a:off x="1909" y="1399"/>
              <a:ext cx="1266" cy="1587"/>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Instructor</a:t>
              </a:r>
            </a:p>
            <a:p>
              <a:pPr algn="ctr" defTabSz="911225" eaLnBrk="1" hangingPunct="1"/>
              <a:r>
                <a:rPr lang="en-US">
                  <a:latin typeface="Times New Roman" pitchFamily="18" charset="0"/>
                  <a:cs typeface="Arial" pitchFamily="34" charset="0"/>
                </a:rPr>
                <a:t/>
              </a:r>
              <a:br>
                <a:rPr lang="en-US">
                  <a:latin typeface="Times New Roman" pitchFamily="18" charset="0"/>
                  <a:cs typeface="Arial" pitchFamily="34" charset="0"/>
                </a:rPr>
              </a:br>
              <a:r>
                <a:rPr lang="en-US">
                  <a:latin typeface="Times New Roman" pitchFamily="18" charset="0"/>
                  <a:cs typeface="Arial" pitchFamily="34" charset="0"/>
                </a:rPr>
                <a:t>name: string</a:t>
              </a:r>
            </a:p>
            <a:p>
              <a:pPr algn="ctr" defTabSz="911225" eaLnBrk="1" hangingPunct="1"/>
              <a:r>
                <a:rPr lang="en-US">
                  <a:latin typeface="Times New Roman" pitchFamily="18" charset="0"/>
                  <a:cs typeface="Arial" pitchFamily="34" charset="0"/>
                </a:rPr>
                <a:t>age: integer</a:t>
              </a:r>
            </a:p>
            <a:p>
              <a:pPr algn="ctr" defTabSz="911225" eaLnBrk="1" hangingPunct="1"/>
              <a:r>
                <a:rPr lang="en-US">
                  <a:latin typeface="Times New Roman" pitchFamily="18" charset="0"/>
                  <a:cs typeface="Arial" pitchFamily="34" charset="0"/>
                </a:rPr>
                <a:t>weight: integer</a:t>
              </a:r>
              <a:endParaRPr lang="en-CA">
                <a:latin typeface="Times New Roman" pitchFamily="18" charset="0"/>
                <a:cs typeface="Arial" pitchFamily="34" charset="0"/>
              </a:endParaRPr>
            </a:p>
          </p:txBody>
        </p:sp>
        <p:sp>
          <p:nvSpPr>
            <p:cNvPr id="305158" name="Line 6"/>
            <p:cNvSpPr>
              <a:spLocks noChangeShapeType="1"/>
            </p:cNvSpPr>
            <p:nvPr/>
          </p:nvSpPr>
          <p:spPr bwMode="auto">
            <a:xfrm>
              <a:off x="1909" y="1968"/>
              <a:ext cx="1266" cy="0"/>
            </a:xfrm>
            <a:prstGeom prst="line">
              <a:avLst/>
            </a:prstGeom>
            <a:noFill/>
            <a:ln w="25400">
              <a:solidFill>
                <a:schemeClr val="tx1"/>
              </a:solidFill>
              <a:round/>
              <a:headEnd/>
              <a:tailEnd type="none" w="lg" len="lg"/>
            </a:ln>
            <a:effec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666750" y="-241300"/>
            <a:ext cx="7740650" cy="1366838"/>
          </a:xfrm>
        </p:spPr>
        <p:txBody>
          <a:bodyPr/>
          <a:lstStyle/>
          <a:p>
            <a:r>
              <a:rPr lang="en-US"/>
              <a:t>Operations</a:t>
            </a:r>
            <a:endParaRPr lang="en-CA"/>
          </a:p>
        </p:txBody>
      </p:sp>
      <p:sp>
        <p:nvSpPr>
          <p:cNvPr id="307203" name="Rectangle 3"/>
          <p:cNvSpPr>
            <a:spLocks noGrp="1" noChangeArrowheads="1"/>
          </p:cNvSpPr>
          <p:nvPr>
            <p:ph type="body" idx="1"/>
          </p:nvPr>
        </p:nvSpPr>
        <p:spPr>
          <a:xfrm>
            <a:off x="682625" y="1482725"/>
            <a:ext cx="7740650" cy="1441450"/>
          </a:xfrm>
        </p:spPr>
        <p:txBody>
          <a:bodyPr/>
          <a:lstStyle/>
          <a:p>
            <a:pPr>
              <a:lnSpc>
                <a:spcPct val="90000"/>
              </a:lnSpc>
            </a:pPr>
            <a:r>
              <a:rPr lang="en-US"/>
              <a:t>A function or a transformation that may be applied to or by objects in a class.</a:t>
            </a:r>
          </a:p>
          <a:p>
            <a:pPr lvl="1">
              <a:lnSpc>
                <a:spcPct val="90000"/>
              </a:lnSpc>
            </a:pPr>
            <a:r>
              <a:rPr lang="en-US"/>
              <a:t>Not often used (not often terribly useful) in an OOA</a:t>
            </a:r>
            <a:endParaRPr lang="en-CA"/>
          </a:p>
        </p:txBody>
      </p:sp>
      <p:grpSp>
        <p:nvGrpSpPr>
          <p:cNvPr id="2" name="Group 4"/>
          <p:cNvGrpSpPr>
            <a:grpSpLocks/>
          </p:cNvGrpSpPr>
          <p:nvPr/>
        </p:nvGrpSpPr>
        <p:grpSpPr bwMode="auto">
          <a:xfrm>
            <a:off x="3063875" y="3201988"/>
            <a:ext cx="2608263" cy="3644900"/>
            <a:chOff x="1938" y="1188"/>
            <a:chExt cx="1650" cy="2279"/>
          </a:xfrm>
        </p:grpSpPr>
        <p:sp>
          <p:nvSpPr>
            <p:cNvPr id="307205" name="Rectangle 5"/>
            <p:cNvSpPr>
              <a:spLocks noChangeArrowheads="1"/>
            </p:cNvSpPr>
            <p:nvPr/>
          </p:nvSpPr>
          <p:spPr bwMode="auto">
            <a:xfrm>
              <a:off x="1947" y="1188"/>
              <a:ext cx="1622" cy="2279"/>
            </a:xfrm>
            <a:prstGeom prst="rect">
              <a:avLst/>
            </a:prstGeom>
            <a:solidFill>
              <a:schemeClr val="bg1"/>
            </a:solidFill>
            <a:ln w="25400">
              <a:solidFill>
                <a:schemeClr val="tx1"/>
              </a:solidFill>
              <a:miter lim="800000"/>
              <a:headEnd/>
              <a:tailEnd type="none" w="lg" len="lg"/>
            </a:ln>
            <a:effectLst/>
          </p:spPr>
          <p:txBody>
            <a:bodyPr wrap="none" lIns="91074" tIns="45537" rIns="91074" bIns="45537"/>
            <a:lstStyle/>
            <a:p>
              <a:pPr algn="ctr" defTabSz="911225" eaLnBrk="1" hangingPunct="1"/>
              <a:r>
                <a:rPr lang="en-US">
                  <a:latin typeface="Times New Roman" pitchFamily="18" charset="0"/>
                  <a:cs typeface="Arial" pitchFamily="34" charset="0"/>
                </a:rPr>
                <a:t>Instructor</a:t>
              </a:r>
            </a:p>
            <a:p>
              <a:pPr algn="ctr" defTabSz="911225" eaLnBrk="1" hangingPunct="1"/>
              <a:r>
                <a:rPr lang="en-US">
                  <a:latin typeface="Times New Roman" pitchFamily="18" charset="0"/>
                  <a:cs typeface="Arial" pitchFamily="34" charset="0"/>
                </a:rPr>
                <a:t/>
              </a:r>
              <a:br>
                <a:rPr lang="en-US">
                  <a:latin typeface="Times New Roman" pitchFamily="18" charset="0"/>
                  <a:cs typeface="Arial" pitchFamily="34" charset="0"/>
                </a:rPr>
              </a:br>
              <a:r>
                <a:rPr lang="en-US">
                  <a:latin typeface="Times New Roman" pitchFamily="18" charset="0"/>
                  <a:cs typeface="Arial" pitchFamily="34" charset="0"/>
                </a:rPr>
                <a:t>name</a:t>
              </a:r>
            </a:p>
            <a:p>
              <a:pPr algn="ctr" defTabSz="911225" eaLnBrk="1" hangingPunct="1"/>
              <a:r>
                <a:rPr lang="en-US">
                  <a:latin typeface="Times New Roman" pitchFamily="18" charset="0"/>
                  <a:cs typeface="Arial" pitchFamily="34" charset="0"/>
                </a:rPr>
                <a:t>age</a:t>
              </a:r>
            </a:p>
            <a:p>
              <a:pPr algn="ctr" defTabSz="911225" eaLnBrk="1" hangingPunct="1"/>
              <a:r>
                <a:rPr lang="en-US">
                  <a:latin typeface="Times New Roman" pitchFamily="18" charset="0"/>
                  <a:cs typeface="Arial" pitchFamily="34" charset="0"/>
                </a:rPr>
                <a:t>weight</a:t>
              </a:r>
              <a:br>
                <a:rPr lang="en-US">
                  <a:latin typeface="Times New Roman" pitchFamily="18" charset="0"/>
                  <a:cs typeface="Arial" pitchFamily="34" charset="0"/>
                </a:rPr>
              </a:br>
              <a:r>
                <a:rPr lang="en-US">
                  <a:latin typeface="Times New Roman" pitchFamily="18" charset="0"/>
                  <a:cs typeface="Arial" pitchFamily="34" charset="0"/>
                </a:rPr>
                <a:t/>
              </a:r>
              <a:br>
                <a:rPr lang="en-US">
                  <a:latin typeface="Times New Roman" pitchFamily="18" charset="0"/>
                  <a:cs typeface="Arial" pitchFamily="34" charset="0"/>
                </a:rPr>
              </a:br>
              <a:r>
                <a:rPr lang="en-US">
                  <a:latin typeface="Times New Roman" pitchFamily="18" charset="0"/>
                  <a:cs typeface="Arial" pitchFamily="34" charset="0"/>
                </a:rPr>
                <a:t>teach</a:t>
              </a:r>
            </a:p>
            <a:p>
              <a:pPr algn="ctr" defTabSz="911225" eaLnBrk="1" hangingPunct="1"/>
              <a:r>
                <a:rPr lang="en-US">
                  <a:latin typeface="Times New Roman" pitchFamily="18" charset="0"/>
                  <a:cs typeface="Arial" pitchFamily="34" charset="0"/>
                </a:rPr>
                <a:t>mark</a:t>
              </a:r>
              <a:br>
                <a:rPr lang="en-US">
                  <a:latin typeface="Times New Roman" pitchFamily="18" charset="0"/>
                  <a:cs typeface="Arial" pitchFamily="34" charset="0"/>
                </a:rPr>
              </a:br>
              <a:r>
                <a:rPr lang="en-US">
                  <a:latin typeface="Times New Roman" pitchFamily="18" charset="0"/>
                  <a:cs typeface="Arial" pitchFamily="34" charset="0"/>
                </a:rPr>
                <a:t>listen_to_complaints</a:t>
              </a:r>
              <a:endParaRPr lang="en-CA">
                <a:latin typeface="Times New Roman" pitchFamily="18" charset="0"/>
                <a:cs typeface="Arial" pitchFamily="34" charset="0"/>
              </a:endParaRPr>
            </a:p>
          </p:txBody>
        </p:sp>
        <p:sp>
          <p:nvSpPr>
            <p:cNvPr id="307206" name="Line 6"/>
            <p:cNvSpPr>
              <a:spLocks noChangeShapeType="1"/>
            </p:cNvSpPr>
            <p:nvPr/>
          </p:nvSpPr>
          <p:spPr bwMode="auto">
            <a:xfrm>
              <a:off x="1938" y="1589"/>
              <a:ext cx="1621" cy="0"/>
            </a:xfrm>
            <a:prstGeom prst="line">
              <a:avLst/>
            </a:prstGeom>
            <a:noFill/>
            <a:ln w="25400">
              <a:solidFill>
                <a:schemeClr val="tx1"/>
              </a:solidFill>
              <a:round/>
              <a:headEnd/>
              <a:tailEnd type="none" w="lg" len="lg"/>
            </a:ln>
            <a:effectLst/>
          </p:spPr>
          <p:txBody>
            <a:bodyPr/>
            <a:lstStyle/>
            <a:p>
              <a:endParaRPr lang="en-US"/>
            </a:p>
          </p:txBody>
        </p:sp>
        <p:sp>
          <p:nvSpPr>
            <p:cNvPr id="307207" name="Line 7"/>
            <p:cNvSpPr>
              <a:spLocks noChangeShapeType="1"/>
            </p:cNvSpPr>
            <p:nvPr/>
          </p:nvSpPr>
          <p:spPr bwMode="auto">
            <a:xfrm>
              <a:off x="1948" y="2501"/>
              <a:ext cx="1640" cy="0"/>
            </a:xfrm>
            <a:prstGeom prst="line">
              <a:avLst/>
            </a:prstGeom>
            <a:noFill/>
            <a:ln w="25400">
              <a:solidFill>
                <a:schemeClr val="tx1"/>
              </a:solidFill>
              <a:round/>
              <a:headEnd/>
              <a:tailEnd type="none" w="lg" len="lg"/>
            </a:ln>
            <a:effec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682625" y="0"/>
            <a:ext cx="7740650" cy="987425"/>
          </a:xfrm>
        </p:spPr>
        <p:txBody>
          <a:bodyPr/>
          <a:lstStyle/>
          <a:p>
            <a:r>
              <a:rPr lang="en-US"/>
              <a:t>Links and Associations</a:t>
            </a:r>
            <a:endParaRPr lang="en-CA"/>
          </a:p>
        </p:txBody>
      </p:sp>
      <p:sp>
        <p:nvSpPr>
          <p:cNvPr id="309251" name="Rectangle 3"/>
          <p:cNvSpPr>
            <a:spLocks noGrp="1" noChangeArrowheads="1"/>
          </p:cNvSpPr>
          <p:nvPr>
            <p:ph type="body" idx="1"/>
          </p:nvPr>
        </p:nvSpPr>
        <p:spPr>
          <a:xfrm>
            <a:off x="666750" y="1435100"/>
            <a:ext cx="7740650" cy="4327525"/>
          </a:xfrm>
        </p:spPr>
        <p:txBody>
          <a:bodyPr/>
          <a:lstStyle/>
          <a:p>
            <a:r>
              <a:rPr lang="en-US" sz="3200"/>
              <a:t>The means for establishing relationships among objects and classes.</a:t>
            </a:r>
          </a:p>
          <a:p>
            <a:pPr lvl="1"/>
            <a:r>
              <a:rPr lang="en-US" sz="2800" b="1"/>
              <a:t>link</a:t>
            </a:r>
            <a:r>
              <a:rPr lang="en-US" sz="2800"/>
              <a:t>: a connection between two object instances</a:t>
            </a:r>
          </a:p>
          <a:p>
            <a:pPr lvl="1"/>
            <a:r>
              <a:rPr lang="en-US" sz="2800" b="1"/>
              <a:t>association</a:t>
            </a:r>
            <a:r>
              <a:rPr lang="en-US" sz="2800"/>
              <a:t>: a collection of links with common structure and semantics.</a:t>
            </a:r>
          </a:p>
        </p:txBody>
      </p:sp>
      <p:sp>
        <p:nvSpPr>
          <p:cNvPr id="309252" name="Rectangle 4"/>
          <p:cNvSpPr>
            <a:spLocks noChangeArrowheads="1"/>
          </p:cNvSpPr>
          <p:nvPr/>
        </p:nvSpPr>
        <p:spPr bwMode="auto">
          <a:xfrm flipV="1">
            <a:off x="682625" y="4916488"/>
            <a:ext cx="7740650" cy="74612"/>
          </a:xfrm>
          <a:prstGeom prst="rect">
            <a:avLst/>
          </a:prstGeom>
          <a:noFill/>
          <a:ln w="9525">
            <a:noFill/>
            <a:miter lim="800000"/>
            <a:headEnd/>
            <a:tailEnd/>
          </a:ln>
          <a:effectLst/>
        </p:spPr>
        <p:txBody>
          <a:bodyPr rot="10800000" lIns="91074" tIns="45537" rIns="91074" bIns="45537"/>
          <a:lstStyle/>
          <a:p>
            <a:pPr marL="465138" indent="-465138">
              <a:lnSpc>
                <a:spcPct val="90000"/>
              </a:lnSpc>
              <a:spcBef>
                <a:spcPct val="20000"/>
              </a:spcBef>
              <a:buClr>
                <a:schemeClr val="tx2"/>
              </a:buClr>
              <a:buSzPct val="50000"/>
              <a:buFont typeface="Zapf Dingbats" charset="2"/>
              <a:buChar char="l"/>
            </a:pPr>
            <a:endParaRPr lang="en-US" sz="2700">
              <a:solidFill>
                <a:schemeClr val="tx2"/>
              </a:solidFill>
              <a:latin typeface="Arial" pitchFamily="34" charset="0"/>
              <a:cs typeface="Times New Roman" pitchFamily="18" charset="0"/>
            </a:endParaRPr>
          </a:p>
        </p:txBody>
      </p:sp>
      <p:grpSp>
        <p:nvGrpSpPr>
          <p:cNvPr id="2" name="Group 5"/>
          <p:cNvGrpSpPr>
            <a:grpSpLocks/>
          </p:cNvGrpSpPr>
          <p:nvPr/>
        </p:nvGrpSpPr>
        <p:grpSpPr bwMode="auto">
          <a:xfrm>
            <a:off x="1138238" y="5402263"/>
            <a:ext cx="6442075" cy="985837"/>
            <a:chOff x="742" y="2260"/>
            <a:chExt cx="4075" cy="675"/>
          </a:xfrm>
        </p:grpSpPr>
        <p:sp>
          <p:nvSpPr>
            <p:cNvPr id="309254" name="Rectangle 6"/>
            <p:cNvSpPr>
              <a:spLocks noChangeArrowheads="1"/>
            </p:cNvSpPr>
            <p:nvPr/>
          </p:nvSpPr>
          <p:spPr bwMode="auto">
            <a:xfrm>
              <a:off x="742" y="2260"/>
              <a:ext cx="1266" cy="642"/>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Instructor</a:t>
              </a:r>
              <a:endParaRPr lang="en-CA">
                <a:latin typeface="Times New Roman" pitchFamily="18" charset="0"/>
                <a:cs typeface="Arial" pitchFamily="34" charset="0"/>
              </a:endParaRPr>
            </a:p>
          </p:txBody>
        </p:sp>
        <p:sp>
          <p:nvSpPr>
            <p:cNvPr id="309255" name="Rectangle 7"/>
            <p:cNvSpPr>
              <a:spLocks noChangeArrowheads="1"/>
            </p:cNvSpPr>
            <p:nvPr/>
          </p:nvSpPr>
          <p:spPr bwMode="auto">
            <a:xfrm>
              <a:off x="3551" y="2293"/>
              <a:ext cx="1266" cy="642"/>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Department</a:t>
              </a:r>
              <a:endParaRPr lang="en-CA">
                <a:latin typeface="Times New Roman" pitchFamily="18" charset="0"/>
                <a:cs typeface="Arial" pitchFamily="34" charset="0"/>
              </a:endParaRPr>
            </a:p>
          </p:txBody>
        </p:sp>
        <p:cxnSp>
          <p:nvCxnSpPr>
            <p:cNvPr id="309256" name="AutoShape 8"/>
            <p:cNvCxnSpPr>
              <a:cxnSpLocks noChangeShapeType="1"/>
              <a:stCxn id="309255" idx="1"/>
              <a:endCxn id="309254" idx="3"/>
            </p:cNvCxnSpPr>
            <p:nvPr/>
          </p:nvCxnSpPr>
          <p:spPr bwMode="auto">
            <a:xfrm flipH="1" flipV="1">
              <a:off x="2016" y="2581"/>
              <a:ext cx="1527" cy="33"/>
            </a:xfrm>
            <a:prstGeom prst="straightConnector1">
              <a:avLst/>
            </a:prstGeom>
            <a:noFill/>
            <a:ln w="25400">
              <a:solidFill>
                <a:schemeClr val="tx1"/>
              </a:solidFill>
              <a:round/>
              <a:headEnd/>
              <a:tailEnd type="none" w="lg" len="lg"/>
            </a:ln>
            <a:effectLst/>
          </p:spPr>
        </p:cxnSp>
        <p:sp>
          <p:nvSpPr>
            <p:cNvPr id="309257" name="Text Box 9"/>
            <p:cNvSpPr txBox="1">
              <a:spLocks noChangeArrowheads="1"/>
            </p:cNvSpPr>
            <p:nvPr/>
          </p:nvSpPr>
          <p:spPr bwMode="auto">
            <a:xfrm>
              <a:off x="2267" y="2260"/>
              <a:ext cx="954" cy="313"/>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teaches for</a:t>
              </a:r>
              <a:endParaRPr lang="en-CA">
                <a:latin typeface="Times New Roman" pitchFamily="18"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309252"/>
                                        </p:tgtEl>
                                        <p:attrNameLst>
                                          <p:attrName>style.visibility</p:attrName>
                                        </p:attrNameLst>
                                      </p:cBhvr>
                                      <p:to>
                                        <p:strVal val="visible"/>
                                      </p:to>
                                    </p:set>
                                    <p:animEffect transition="in" filter="dissolve">
                                      <p:cBhvr>
                                        <p:cTn id="7" dur="500"/>
                                        <p:tgtEl>
                                          <p:spTgt spid="30925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xfrm>
            <a:off x="682625" y="0"/>
            <a:ext cx="7740650" cy="1214438"/>
          </a:xfrm>
        </p:spPr>
        <p:txBody>
          <a:bodyPr/>
          <a:lstStyle/>
          <a:p>
            <a:r>
              <a:rPr lang="en-US"/>
              <a:t>Object Diagrams</a:t>
            </a:r>
            <a:endParaRPr lang="en-CA"/>
          </a:p>
        </p:txBody>
      </p:sp>
      <p:sp>
        <p:nvSpPr>
          <p:cNvPr id="311299" name="Rectangle 3"/>
          <p:cNvSpPr>
            <a:spLocks noGrp="1" noChangeArrowheads="1"/>
          </p:cNvSpPr>
          <p:nvPr>
            <p:ph type="body" idx="1"/>
          </p:nvPr>
        </p:nvSpPr>
        <p:spPr>
          <a:xfrm>
            <a:off x="682625" y="1606550"/>
            <a:ext cx="7740650" cy="4781550"/>
          </a:xfrm>
        </p:spPr>
        <p:txBody>
          <a:bodyPr/>
          <a:lstStyle/>
          <a:p>
            <a:r>
              <a:rPr lang="en-US"/>
              <a:t>Models instances of things contained in class diagrams.</a:t>
            </a:r>
          </a:p>
          <a:p>
            <a:r>
              <a:rPr lang="en-US"/>
              <a:t>Shows a set of objects and their links at a point in time</a:t>
            </a:r>
          </a:p>
          <a:p>
            <a:r>
              <a:rPr lang="en-US"/>
              <a:t>Useful preparatory to deciding on class structures.</a:t>
            </a:r>
          </a:p>
          <a:p>
            <a:r>
              <a:rPr lang="en-US"/>
              <a:t>Useful in order to better explain  more complex class diagrams by giving instance examples.</a:t>
            </a:r>
            <a:endParaRPr lang="en-CA"/>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38238" y="1593850"/>
            <a:ext cx="7289800" cy="4432300"/>
            <a:chOff x="717" y="2070"/>
            <a:chExt cx="4611" cy="1746"/>
          </a:xfrm>
        </p:grpSpPr>
        <p:grpSp>
          <p:nvGrpSpPr>
            <p:cNvPr id="3" name="Group 3"/>
            <p:cNvGrpSpPr>
              <a:grpSpLocks/>
            </p:cNvGrpSpPr>
            <p:nvPr/>
          </p:nvGrpSpPr>
          <p:grpSpPr bwMode="auto">
            <a:xfrm>
              <a:off x="717" y="2374"/>
              <a:ext cx="1407" cy="651"/>
              <a:chOff x="1652" y="2578"/>
              <a:chExt cx="1407" cy="651"/>
            </a:xfrm>
          </p:grpSpPr>
          <p:sp>
            <p:nvSpPr>
              <p:cNvPr id="313348" name="Rectangle 4"/>
              <p:cNvSpPr>
                <a:spLocks noChangeArrowheads="1"/>
              </p:cNvSpPr>
              <p:nvPr/>
            </p:nvSpPr>
            <p:spPr bwMode="auto">
              <a:xfrm>
                <a:off x="1652" y="2578"/>
                <a:ext cx="1407" cy="651"/>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u="sng">
                    <a:latin typeface="Times New Roman" pitchFamily="18" charset="0"/>
                    <a:cs typeface="Arial" pitchFamily="34" charset="0"/>
                  </a:rPr>
                  <a:t>i: Instructor</a:t>
                </a:r>
                <a:r>
                  <a:rPr lang="en-US">
                    <a:latin typeface="Times New Roman" pitchFamily="18" charset="0"/>
                    <a:cs typeface="Arial" pitchFamily="34" charset="0"/>
                  </a:rPr>
                  <a:t/>
                </a:r>
                <a:br>
                  <a:rPr lang="en-US">
                    <a:latin typeface="Times New Roman" pitchFamily="18" charset="0"/>
                    <a:cs typeface="Arial" pitchFamily="34" charset="0"/>
                  </a:rPr>
                </a:br>
                <a:r>
                  <a:rPr lang="en-US">
                    <a:latin typeface="Times New Roman" pitchFamily="18" charset="0"/>
                    <a:cs typeface="Arial" pitchFamily="34" charset="0"/>
                  </a:rPr>
                  <a:t>name = “Penny”</a:t>
                </a:r>
                <a:endParaRPr lang="en-CA">
                  <a:latin typeface="Times New Roman" pitchFamily="18" charset="0"/>
                  <a:cs typeface="Arial" pitchFamily="34" charset="0"/>
                </a:endParaRPr>
              </a:p>
            </p:txBody>
          </p:sp>
          <p:sp>
            <p:nvSpPr>
              <p:cNvPr id="313349" name="Line 5"/>
              <p:cNvSpPr>
                <a:spLocks noChangeShapeType="1"/>
              </p:cNvSpPr>
              <p:nvPr/>
            </p:nvSpPr>
            <p:spPr bwMode="auto">
              <a:xfrm>
                <a:off x="1652" y="2925"/>
                <a:ext cx="1407" cy="0"/>
              </a:xfrm>
              <a:prstGeom prst="line">
                <a:avLst/>
              </a:prstGeom>
              <a:noFill/>
              <a:ln w="25400">
                <a:solidFill>
                  <a:schemeClr val="tx1"/>
                </a:solidFill>
                <a:round/>
                <a:headEnd/>
                <a:tailEnd type="none" w="lg" len="lg"/>
              </a:ln>
              <a:effectLst/>
            </p:spPr>
            <p:txBody>
              <a:bodyPr/>
              <a:lstStyle/>
              <a:p>
                <a:endParaRPr lang="en-US"/>
              </a:p>
            </p:txBody>
          </p:sp>
        </p:grpSp>
        <p:grpSp>
          <p:nvGrpSpPr>
            <p:cNvPr id="4" name="Group 6"/>
            <p:cNvGrpSpPr>
              <a:grpSpLocks/>
            </p:cNvGrpSpPr>
            <p:nvPr/>
          </p:nvGrpSpPr>
          <p:grpSpPr bwMode="auto">
            <a:xfrm>
              <a:off x="1428" y="3165"/>
              <a:ext cx="1407" cy="651"/>
              <a:chOff x="1652" y="2578"/>
              <a:chExt cx="1407" cy="651"/>
            </a:xfrm>
          </p:grpSpPr>
          <p:sp>
            <p:nvSpPr>
              <p:cNvPr id="313351" name="Rectangle 7"/>
              <p:cNvSpPr>
                <a:spLocks noChangeArrowheads="1"/>
              </p:cNvSpPr>
              <p:nvPr/>
            </p:nvSpPr>
            <p:spPr bwMode="auto">
              <a:xfrm>
                <a:off x="1652" y="2578"/>
                <a:ext cx="1407" cy="651"/>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u="sng">
                    <a:latin typeface="Times New Roman" pitchFamily="18" charset="0"/>
                    <a:cs typeface="Arial" pitchFamily="34" charset="0"/>
                  </a:rPr>
                  <a:t>j: Instructor</a:t>
                </a:r>
                <a:r>
                  <a:rPr lang="en-US">
                    <a:latin typeface="Times New Roman" pitchFamily="18" charset="0"/>
                    <a:cs typeface="Arial" pitchFamily="34" charset="0"/>
                  </a:rPr>
                  <a:t/>
                </a:r>
                <a:br>
                  <a:rPr lang="en-US">
                    <a:latin typeface="Times New Roman" pitchFamily="18" charset="0"/>
                    <a:cs typeface="Arial" pitchFamily="34" charset="0"/>
                  </a:rPr>
                </a:br>
                <a:r>
                  <a:rPr lang="en-US">
                    <a:latin typeface="Times New Roman" pitchFamily="18" charset="0"/>
                    <a:cs typeface="Arial" pitchFamily="34" charset="0"/>
                  </a:rPr>
                  <a:t>name = “Zaleski”</a:t>
                </a:r>
                <a:endParaRPr lang="en-CA">
                  <a:latin typeface="Times New Roman" pitchFamily="18" charset="0"/>
                  <a:cs typeface="Arial" pitchFamily="34" charset="0"/>
                </a:endParaRPr>
              </a:p>
            </p:txBody>
          </p:sp>
          <p:sp>
            <p:nvSpPr>
              <p:cNvPr id="313352" name="Line 8"/>
              <p:cNvSpPr>
                <a:spLocks noChangeShapeType="1"/>
              </p:cNvSpPr>
              <p:nvPr/>
            </p:nvSpPr>
            <p:spPr bwMode="auto">
              <a:xfrm>
                <a:off x="1652" y="2925"/>
                <a:ext cx="1407" cy="0"/>
              </a:xfrm>
              <a:prstGeom prst="line">
                <a:avLst/>
              </a:prstGeom>
              <a:noFill/>
              <a:ln w="25400">
                <a:solidFill>
                  <a:schemeClr val="tx1"/>
                </a:solidFill>
                <a:round/>
                <a:headEnd/>
                <a:tailEnd type="none" w="lg" len="lg"/>
              </a:ln>
              <a:effectLst/>
            </p:spPr>
            <p:txBody>
              <a:bodyPr/>
              <a:lstStyle/>
              <a:p>
                <a:endParaRPr lang="en-US"/>
              </a:p>
            </p:txBody>
          </p:sp>
        </p:grpSp>
        <p:grpSp>
          <p:nvGrpSpPr>
            <p:cNvPr id="5" name="Group 9"/>
            <p:cNvGrpSpPr>
              <a:grpSpLocks/>
            </p:cNvGrpSpPr>
            <p:nvPr/>
          </p:nvGrpSpPr>
          <p:grpSpPr bwMode="auto">
            <a:xfrm>
              <a:off x="3531" y="2070"/>
              <a:ext cx="1407" cy="651"/>
              <a:chOff x="1652" y="2578"/>
              <a:chExt cx="1407" cy="651"/>
            </a:xfrm>
          </p:grpSpPr>
          <p:sp>
            <p:nvSpPr>
              <p:cNvPr id="313354" name="Rectangle 10"/>
              <p:cNvSpPr>
                <a:spLocks noChangeArrowheads="1"/>
              </p:cNvSpPr>
              <p:nvPr/>
            </p:nvSpPr>
            <p:spPr bwMode="auto">
              <a:xfrm>
                <a:off x="1652" y="2578"/>
                <a:ext cx="1407" cy="651"/>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u="sng">
                    <a:latin typeface="Times New Roman" pitchFamily="18" charset="0"/>
                    <a:cs typeface="Arial" pitchFamily="34" charset="0"/>
                  </a:rPr>
                  <a:t>: Department</a:t>
                </a:r>
                <a:br>
                  <a:rPr lang="en-US" u="sng">
                    <a:latin typeface="Times New Roman" pitchFamily="18" charset="0"/>
                    <a:cs typeface="Arial" pitchFamily="34" charset="0"/>
                  </a:rPr>
                </a:br>
                <a:r>
                  <a:rPr lang="en-US">
                    <a:latin typeface="Times New Roman" pitchFamily="18" charset="0"/>
                    <a:cs typeface="Arial" pitchFamily="34" charset="0"/>
                  </a:rPr>
                  <a:t>name = “DCS”</a:t>
                </a:r>
                <a:endParaRPr lang="en-CA">
                  <a:latin typeface="Times New Roman" pitchFamily="18" charset="0"/>
                  <a:cs typeface="Arial" pitchFamily="34" charset="0"/>
                </a:endParaRPr>
              </a:p>
            </p:txBody>
          </p:sp>
          <p:sp>
            <p:nvSpPr>
              <p:cNvPr id="313355" name="Line 11"/>
              <p:cNvSpPr>
                <a:spLocks noChangeShapeType="1"/>
              </p:cNvSpPr>
              <p:nvPr/>
            </p:nvSpPr>
            <p:spPr bwMode="auto">
              <a:xfrm>
                <a:off x="1652" y="2925"/>
                <a:ext cx="1407" cy="0"/>
              </a:xfrm>
              <a:prstGeom prst="line">
                <a:avLst/>
              </a:prstGeom>
              <a:noFill/>
              <a:ln w="25400">
                <a:solidFill>
                  <a:schemeClr val="tx1"/>
                </a:solidFill>
                <a:round/>
                <a:headEnd/>
                <a:tailEnd type="none" w="lg" len="lg"/>
              </a:ln>
              <a:effectLst/>
            </p:spPr>
            <p:txBody>
              <a:bodyPr/>
              <a:lstStyle/>
              <a:p>
                <a:endParaRPr lang="en-US"/>
              </a:p>
            </p:txBody>
          </p:sp>
        </p:grpSp>
        <p:grpSp>
          <p:nvGrpSpPr>
            <p:cNvPr id="6" name="Group 12"/>
            <p:cNvGrpSpPr>
              <a:grpSpLocks/>
            </p:cNvGrpSpPr>
            <p:nvPr/>
          </p:nvGrpSpPr>
          <p:grpSpPr bwMode="auto">
            <a:xfrm>
              <a:off x="3921" y="3025"/>
              <a:ext cx="1407" cy="651"/>
              <a:chOff x="1652" y="2578"/>
              <a:chExt cx="1407" cy="651"/>
            </a:xfrm>
          </p:grpSpPr>
          <p:sp>
            <p:nvSpPr>
              <p:cNvPr id="313357" name="Rectangle 13"/>
              <p:cNvSpPr>
                <a:spLocks noChangeArrowheads="1"/>
              </p:cNvSpPr>
              <p:nvPr/>
            </p:nvSpPr>
            <p:spPr bwMode="auto">
              <a:xfrm>
                <a:off x="1652" y="2578"/>
                <a:ext cx="1407" cy="651"/>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u="sng">
                    <a:latin typeface="Times New Roman" pitchFamily="18" charset="0"/>
                    <a:cs typeface="Arial" pitchFamily="34" charset="0"/>
                  </a:rPr>
                  <a:t>: Department</a:t>
                </a:r>
                <a:br>
                  <a:rPr lang="en-US" u="sng">
                    <a:latin typeface="Times New Roman" pitchFamily="18" charset="0"/>
                    <a:cs typeface="Arial" pitchFamily="34" charset="0"/>
                  </a:rPr>
                </a:br>
                <a:r>
                  <a:rPr lang="en-US">
                    <a:latin typeface="Times New Roman" pitchFamily="18" charset="0"/>
                    <a:cs typeface="Arial" pitchFamily="34" charset="0"/>
                  </a:rPr>
                  <a:t>name = “ECE”</a:t>
                </a:r>
                <a:endParaRPr lang="en-CA">
                  <a:latin typeface="Times New Roman" pitchFamily="18" charset="0"/>
                  <a:cs typeface="Arial" pitchFamily="34" charset="0"/>
                </a:endParaRPr>
              </a:p>
            </p:txBody>
          </p:sp>
          <p:sp>
            <p:nvSpPr>
              <p:cNvPr id="313358" name="Line 14"/>
              <p:cNvSpPr>
                <a:spLocks noChangeShapeType="1"/>
              </p:cNvSpPr>
              <p:nvPr/>
            </p:nvSpPr>
            <p:spPr bwMode="auto">
              <a:xfrm>
                <a:off x="1652" y="2925"/>
                <a:ext cx="1407" cy="0"/>
              </a:xfrm>
              <a:prstGeom prst="line">
                <a:avLst/>
              </a:prstGeom>
              <a:noFill/>
              <a:ln w="25400">
                <a:solidFill>
                  <a:schemeClr val="tx1"/>
                </a:solidFill>
                <a:round/>
                <a:headEnd/>
                <a:tailEnd type="none" w="lg" len="lg"/>
              </a:ln>
              <a:effectLst/>
            </p:spPr>
            <p:txBody>
              <a:bodyPr/>
              <a:lstStyle/>
              <a:p>
                <a:endParaRPr lang="en-US"/>
              </a:p>
            </p:txBody>
          </p:sp>
        </p:grpSp>
        <p:cxnSp>
          <p:nvCxnSpPr>
            <p:cNvPr id="313359" name="AutoShape 15"/>
            <p:cNvCxnSpPr>
              <a:cxnSpLocks noChangeShapeType="1"/>
              <a:stCxn id="313348" idx="3"/>
              <a:endCxn id="313354" idx="1"/>
            </p:cNvCxnSpPr>
            <p:nvPr/>
          </p:nvCxnSpPr>
          <p:spPr bwMode="auto">
            <a:xfrm flipV="1">
              <a:off x="2132" y="2396"/>
              <a:ext cx="1391" cy="304"/>
            </a:xfrm>
            <a:prstGeom prst="straightConnector1">
              <a:avLst/>
            </a:prstGeom>
            <a:noFill/>
            <a:ln w="25400">
              <a:solidFill>
                <a:schemeClr val="tx1"/>
              </a:solidFill>
              <a:round/>
              <a:headEnd/>
              <a:tailEnd type="none" w="lg" len="lg"/>
            </a:ln>
            <a:effectLst/>
          </p:spPr>
        </p:cxnSp>
        <p:cxnSp>
          <p:nvCxnSpPr>
            <p:cNvPr id="313360" name="AutoShape 16"/>
            <p:cNvCxnSpPr>
              <a:cxnSpLocks noChangeShapeType="1"/>
              <a:stCxn id="313348" idx="3"/>
              <a:endCxn id="313357" idx="1"/>
            </p:cNvCxnSpPr>
            <p:nvPr/>
          </p:nvCxnSpPr>
          <p:spPr bwMode="auto">
            <a:xfrm>
              <a:off x="2132" y="2700"/>
              <a:ext cx="1781" cy="651"/>
            </a:xfrm>
            <a:prstGeom prst="straightConnector1">
              <a:avLst/>
            </a:prstGeom>
            <a:noFill/>
            <a:ln w="25400">
              <a:solidFill>
                <a:schemeClr val="tx1"/>
              </a:solidFill>
              <a:round/>
              <a:headEnd/>
              <a:tailEnd type="none" w="lg" len="lg"/>
            </a:ln>
            <a:effectLst/>
          </p:spPr>
        </p:cxnSp>
        <p:cxnSp>
          <p:nvCxnSpPr>
            <p:cNvPr id="313361" name="AutoShape 17"/>
            <p:cNvCxnSpPr>
              <a:cxnSpLocks noChangeShapeType="1"/>
              <a:stCxn id="313351" idx="3"/>
              <a:endCxn id="313354" idx="1"/>
            </p:cNvCxnSpPr>
            <p:nvPr/>
          </p:nvCxnSpPr>
          <p:spPr bwMode="auto">
            <a:xfrm flipV="1">
              <a:off x="2843" y="2396"/>
              <a:ext cx="680" cy="1095"/>
            </a:xfrm>
            <a:prstGeom prst="straightConnector1">
              <a:avLst/>
            </a:prstGeom>
            <a:noFill/>
            <a:ln w="25400">
              <a:solidFill>
                <a:schemeClr val="tx1"/>
              </a:solidFill>
              <a:round/>
              <a:headEnd/>
              <a:tailEnd type="none" w="lg" len="lg"/>
            </a:ln>
            <a:effectLst/>
          </p:spPr>
        </p:cxnSp>
        <p:cxnSp>
          <p:nvCxnSpPr>
            <p:cNvPr id="313362" name="AutoShape 18"/>
            <p:cNvCxnSpPr>
              <a:cxnSpLocks noChangeShapeType="1"/>
              <a:stCxn id="313351" idx="3"/>
              <a:endCxn id="313357" idx="1"/>
            </p:cNvCxnSpPr>
            <p:nvPr/>
          </p:nvCxnSpPr>
          <p:spPr bwMode="auto">
            <a:xfrm flipV="1">
              <a:off x="2843" y="3351"/>
              <a:ext cx="1070" cy="140"/>
            </a:xfrm>
            <a:prstGeom prst="straightConnector1">
              <a:avLst/>
            </a:prstGeom>
            <a:noFill/>
            <a:ln w="25400">
              <a:solidFill>
                <a:schemeClr val="tx1"/>
              </a:solidFill>
              <a:round/>
              <a:headEnd/>
              <a:tailEnd type="none" w="lg" len="lg"/>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t>Multiplicity</a:t>
            </a:r>
            <a:endParaRPr lang="en-CA"/>
          </a:p>
        </p:txBody>
      </p:sp>
      <p:sp>
        <p:nvSpPr>
          <p:cNvPr id="315395" name="Rectangle 3"/>
          <p:cNvSpPr>
            <a:spLocks noGrp="1" noChangeArrowheads="1"/>
          </p:cNvSpPr>
          <p:nvPr>
            <p:ph type="body" idx="1"/>
          </p:nvPr>
        </p:nvSpPr>
        <p:spPr>
          <a:xfrm>
            <a:off x="985838" y="1670050"/>
            <a:ext cx="7772400" cy="1189038"/>
          </a:xfrm>
        </p:spPr>
        <p:txBody>
          <a:bodyPr/>
          <a:lstStyle/>
          <a:p>
            <a:r>
              <a:rPr lang="en-US"/>
              <a:t>Used to indicate the number of potential instances involved in the association when the other associated classes are fixed.</a:t>
            </a:r>
            <a:endParaRPr lang="en-CA"/>
          </a:p>
        </p:txBody>
      </p:sp>
      <p:sp>
        <p:nvSpPr>
          <p:cNvPr id="315396" name="Rectangle 4"/>
          <p:cNvSpPr>
            <a:spLocks noChangeArrowheads="1"/>
          </p:cNvSpPr>
          <p:nvPr/>
        </p:nvSpPr>
        <p:spPr bwMode="auto">
          <a:xfrm>
            <a:off x="1062038" y="3948113"/>
            <a:ext cx="2001837" cy="1014412"/>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Instructor</a:t>
            </a:r>
            <a:endParaRPr lang="en-CA">
              <a:latin typeface="Times New Roman" pitchFamily="18" charset="0"/>
              <a:cs typeface="Arial" pitchFamily="34" charset="0"/>
            </a:endParaRPr>
          </a:p>
        </p:txBody>
      </p:sp>
      <p:sp>
        <p:nvSpPr>
          <p:cNvPr id="315397" name="Rectangle 5"/>
          <p:cNvSpPr>
            <a:spLocks noChangeArrowheads="1"/>
          </p:cNvSpPr>
          <p:nvPr/>
        </p:nvSpPr>
        <p:spPr bwMode="auto">
          <a:xfrm>
            <a:off x="5583238" y="3568700"/>
            <a:ext cx="2001837" cy="1820863"/>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Department</a:t>
            </a:r>
            <a:endParaRPr lang="en-CA">
              <a:latin typeface="Times New Roman" pitchFamily="18" charset="0"/>
              <a:cs typeface="Arial" pitchFamily="34" charset="0"/>
            </a:endParaRPr>
          </a:p>
        </p:txBody>
      </p:sp>
      <p:cxnSp>
        <p:nvCxnSpPr>
          <p:cNvPr id="315398" name="AutoShape 6"/>
          <p:cNvCxnSpPr>
            <a:cxnSpLocks noChangeShapeType="1"/>
            <a:stCxn id="315397" idx="1"/>
            <a:endCxn id="315396" idx="3"/>
          </p:cNvCxnSpPr>
          <p:nvPr/>
        </p:nvCxnSpPr>
        <p:spPr bwMode="auto">
          <a:xfrm flipH="1" flipV="1">
            <a:off x="3089275" y="4471988"/>
            <a:ext cx="2505075" cy="23812"/>
          </a:xfrm>
          <a:prstGeom prst="straightConnector1">
            <a:avLst/>
          </a:prstGeom>
          <a:noFill/>
          <a:ln w="25400">
            <a:solidFill>
              <a:schemeClr val="tx1"/>
            </a:solidFill>
            <a:round/>
            <a:headEnd/>
            <a:tailEnd type="none" w="lg" len="lg"/>
          </a:ln>
          <a:effectLst/>
        </p:spPr>
      </p:cxnSp>
      <p:sp>
        <p:nvSpPr>
          <p:cNvPr id="315399" name="Text Box 7"/>
          <p:cNvSpPr txBox="1">
            <a:spLocks noChangeArrowheads="1"/>
          </p:cNvSpPr>
          <p:nvPr/>
        </p:nvSpPr>
        <p:spPr bwMode="auto">
          <a:xfrm>
            <a:off x="3562350" y="3644900"/>
            <a:ext cx="1504950" cy="822325"/>
          </a:xfrm>
          <a:prstGeom prst="rect">
            <a:avLst/>
          </a:prstGeom>
          <a:noFill/>
          <a:ln w="25400">
            <a:noFill/>
            <a:miter lim="800000"/>
            <a:headEnd/>
            <a:tailEnd type="none" w="lg" len="lg"/>
          </a:ln>
          <a:effectLst/>
        </p:spPr>
        <p:txBody>
          <a:bodyPr lIns="91074" tIns="45537" rIns="91074" bIns="45537">
            <a:spAutoFit/>
          </a:bodyPr>
          <a:lstStyle/>
          <a:p>
            <a:pPr defTabSz="911225" eaLnBrk="1" hangingPunct="1"/>
            <a:r>
              <a:rPr lang="en-US">
                <a:latin typeface="Times New Roman" pitchFamily="18" charset="0"/>
                <a:cs typeface="Arial" pitchFamily="34" charset="0"/>
              </a:rPr>
              <a:t>teaches for</a:t>
            </a:r>
            <a:endParaRPr lang="en-CA">
              <a:latin typeface="Times New Roman" pitchFamily="18" charset="0"/>
              <a:cs typeface="Arial" pitchFamily="34" charset="0"/>
            </a:endParaRPr>
          </a:p>
        </p:txBody>
      </p:sp>
      <p:grpSp>
        <p:nvGrpSpPr>
          <p:cNvPr id="2" name="Group 8"/>
          <p:cNvGrpSpPr>
            <a:grpSpLocks/>
          </p:cNvGrpSpPr>
          <p:nvPr/>
        </p:nvGrpSpPr>
        <p:grpSpPr bwMode="auto">
          <a:xfrm>
            <a:off x="911225" y="4471988"/>
            <a:ext cx="4703763" cy="2352675"/>
            <a:chOff x="589" y="2209"/>
            <a:chExt cx="2722" cy="1413"/>
          </a:xfrm>
        </p:grpSpPr>
        <p:sp>
          <p:nvSpPr>
            <p:cNvPr id="315401" name="Text Box 9"/>
            <p:cNvSpPr txBox="1">
              <a:spLocks noChangeArrowheads="1"/>
            </p:cNvSpPr>
            <p:nvPr/>
          </p:nvSpPr>
          <p:spPr bwMode="auto">
            <a:xfrm>
              <a:off x="589" y="2689"/>
              <a:ext cx="1659" cy="933"/>
            </a:xfrm>
            <a:prstGeom prst="rect">
              <a:avLst/>
            </a:prstGeom>
            <a:noFill/>
            <a:ln w="25400">
              <a:noFill/>
              <a:miter lim="800000"/>
              <a:headEnd/>
              <a:tailEnd type="none" w="lg" len="lg"/>
            </a:ln>
            <a:effectLst/>
          </p:spPr>
          <p:txBody>
            <a:bodyPr lIns="91074" tIns="45537" rIns="91074" bIns="45537">
              <a:spAutoFit/>
            </a:bodyPr>
            <a:lstStyle/>
            <a:p>
              <a:pPr defTabSz="911225" eaLnBrk="1" hangingPunct="1">
                <a:spcBef>
                  <a:spcPct val="50000"/>
                </a:spcBef>
              </a:pPr>
              <a:r>
                <a:rPr lang="en-US">
                  <a:latin typeface="Times New Roman" pitchFamily="18" charset="0"/>
                  <a:cs typeface="Arial" pitchFamily="34" charset="0"/>
                </a:rPr>
                <a:t>A given instructor can teach for potentially many departments or none)</a:t>
              </a:r>
              <a:endParaRPr lang="en-CA">
                <a:latin typeface="Times New Roman" pitchFamily="18" charset="0"/>
                <a:cs typeface="Arial" pitchFamily="34" charset="0"/>
              </a:endParaRPr>
            </a:p>
          </p:txBody>
        </p:sp>
        <p:sp>
          <p:nvSpPr>
            <p:cNvPr id="315402" name="Line 10"/>
            <p:cNvSpPr>
              <a:spLocks noChangeShapeType="1"/>
            </p:cNvSpPr>
            <p:nvPr/>
          </p:nvSpPr>
          <p:spPr bwMode="auto">
            <a:xfrm flipV="1">
              <a:off x="1862" y="2209"/>
              <a:ext cx="1449" cy="892"/>
            </a:xfrm>
            <a:prstGeom prst="line">
              <a:avLst/>
            </a:prstGeom>
            <a:noFill/>
            <a:ln w="25400">
              <a:solidFill>
                <a:schemeClr val="tx1"/>
              </a:solidFill>
              <a:round/>
              <a:headEnd/>
              <a:tailEnd type="triangle" w="lg" len="lg"/>
            </a:ln>
            <a:effectLst/>
          </p:spPr>
          <p:txBody>
            <a:bodyPr/>
            <a:lstStyle/>
            <a:p>
              <a:endParaRPr lang="en-US"/>
            </a:p>
          </p:txBody>
        </p:sp>
      </p:grpSp>
      <p:grpSp>
        <p:nvGrpSpPr>
          <p:cNvPr id="3" name="Group 11"/>
          <p:cNvGrpSpPr>
            <a:grpSpLocks/>
          </p:cNvGrpSpPr>
          <p:nvPr/>
        </p:nvGrpSpPr>
        <p:grpSpPr bwMode="auto">
          <a:xfrm flipV="1">
            <a:off x="3144838" y="3600450"/>
            <a:ext cx="2438400" cy="650875"/>
            <a:chOff x="1989" y="1813"/>
            <a:chExt cx="1543" cy="322"/>
          </a:xfrm>
        </p:grpSpPr>
        <p:sp>
          <p:nvSpPr>
            <p:cNvPr id="315404" name="Text Box 12"/>
            <p:cNvSpPr txBox="1">
              <a:spLocks noChangeArrowheads="1"/>
            </p:cNvSpPr>
            <p:nvPr/>
          </p:nvSpPr>
          <p:spPr bwMode="auto">
            <a:xfrm>
              <a:off x="3320" y="1910"/>
              <a:ext cx="212" cy="225"/>
            </a:xfrm>
            <a:prstGeom prst="rect">
              <a:avLst/>
            </a:prstGeom>
            <a:noFill/>
            <a:ln w="25400">
              <a:noFill/>
              <a:miter lim="800000"/>
              <a:headEnd/>
              <a:tailEnd type="none" w="lg" len="lg"/>
            </a:ln>
            <a:effectLst/>
          </p:spPr>
          <p:txBody>
            <a:bodyPr lIns="91074" tIns="45537" rIns="91074" bIns="45537">
              <a:spAutoFit/>
            </a:bodyPr>
            <a:lstStyle/>
            <a:p>
              <a:pPr defTabSz="911225" eaLnBrk="1" hangingPunct="1"/>
              <a:endParaRPr lang="en-CA">
                <a:latin typeface="Times New Roman" pitchFamily="18" charset="0"/>
                <a:cs typeface="Arial" pitchFamily="34" charset="0"/>
              </a:endParaRPr>
            </a:p>
          </p:txBody>
        </p:sp>
        <p:sp>
          <p:nvSpPr>
            <p:cNvPr id="315405" name="Text Box 13"/>
            <p:cNvSpPr txBox="1">
              <a:spLocks noChangeArrowheads="1"/>
            </p:cNvSpPr>
            <p:nvPr/>
          </p:nvSpPr>
          <p:spPr bwMode="auto">
            <a:xfrm>
              <a:off x="1989" y="1813"/>
              <a:ext cx="212" cy="225"/>
            </a:xfrm>
            <a:prstGeom prst="rect">
              <a:avLst/>
            </a:prstGeom>
            <a:noFill/>
            <a:ln w="25400">
              <a:noFill/>
              <a:miter lim="800000"/>
              <a:headEnd/>
              <a:tailEnd type="none" w="lg" len="lg"/>
            </a:ln>
            <a:effectLst/>
          </p:spPr>
          <p:txBody>
            <a:bodyPr lIns="91074" tIns="45537" rIns="91074" bIns="45537">
              <a:spAutoFit/>
            </a:bodyPr>
            <a:lstStyle/>
            <a:p>
              <a:pPr defTabSz="911225" eaLnBrk="1" hangingPunct="1"/>
              <a:endParaRPr lang="en-CA">
                <a:latin typeface="Times New Roman" pitchFamily="18" charset="0"/>
                <a:cs typeface="Arial" pitchFamily="34" charset="0"/>
              </a:endParaRPr>
            </a:p>
          </p:txBody>
        </p:sp>
      </p:grpSp>
      <p:grpSp>
        <p:nvGrpSpPr>
          <p:cNvPr id="4" name="Group 14"/>
          <p:cNvGrpSpPr>
            <a:grpSpLocks/>
          </p:cNvGrpSpPr>
          <p:nvPr/>
        </p:nvGrpSpPr>
        <p:grpSpPr bwMode="auto">
          <a:xfrm>
            <a:off x="3490913" y="4630738"/>
            <a:ext cx="4367212" cy="2030412"/>
            <a:chOff x="2179" y="2180"/>
            <a:chExt cx="2763" cy="1265"/>
          </a:xfrm>
        </p:grpSpPr>
        <p:sp>
          <p:nvSpPr>
            <p:cNvPr id="315407" name="Text Box 15"/>
            <p:cNvSpPr txBox="1">
              <a:spLocks noChangeArrowheads="1"/>
            </p:cNvSpPr>
            <p:nvPr/>
          </p:nvSpPr>
          <p:spPr bwMode="auto">
            <a:xfrm>
              <a:off x="3283" y="2708"/>
              <a:ext cx="1659" cy="737"/>
            </a:xfrm>
            <a:prstGeom prst="rect">
              <a:avLst/>
            </a:prstGeom>
            <a:noFill/>
            <a:ln w="25400">
              <a:noFill/>
              <a:miter lim="800000"/>
              <a:headEnd/>
              <a:tailEnd type="none" w="lg" len="lg"/>
            </a:ln>
            <a:effectLst/>
          </p:spPr>
          <p:txBody>
            <a:bodyPr lIns="91074" tIns="45537" rIns="91074" bIns="45537">
              <a:spAutoFit/>
            </a:bodyPr>
            <a:lstStyle/>
            <a:p>
              <a:pPr defTabSz="911225" eaLnBrk="1" hangingPunct="1">
                <a:spcBef>
                  <a:spcPct val="50000"/>
                </a:spcBef>
              </a:pPr>
              <a:r>
                <a:rPr lang="en-US">
                  <a:latin typeface="Times New Roman" pitchFamily="18" charset="0"/>
                  <a:cs typeface="Arial" pitchFamily="34" charset="0"/>
                </a:rPr>
                <a:t>A given department employs zero or more instructors</a:t>
              </a:r>
              <a:endParaRPr lang="en-CA">
                <a:latin typeface="Times New Roman" pitchFamily="18" charset="0"/>
                <a:cs typeface="Arial" pitchFamily="34" charset="0"/>
              </a:endParaRPr>
            </a:p>
          </p:txBody>
        </p:sp>
        <p:sp>
          <p:nvSpPr>
            <p:cNvPr id="315408" name="Line 16"/>
            <p:cNvSpPr>
              <a:spLocks noChangeShapeType="1"/>
            </p:cNvSpPr>
            <p:nvPr/>
          </p:nvSpPr>
          <p:spPr bwMode="auto">
            <a:xfrm flipH="1" flipV="1">
              <a:off x="2179" y="2180"/>
              <a:ext cx="1104" cy="566"/>
            </a:xfrm>
            <a:prstGeom prst="line">
              <a:avLst/>
            </a:prstGeom>
            <a:noFill/>
            <a:ln w="25400">
              <a:solidFill>
                <a:schemeClr val="tx1"/>
              </a:solidFill>
              <a:round/>
              <a:headEnd/>
              <a:tailEnd type="triangle" w="lg" len="lg"/>
            </a:ln>
            <a:effectLst/>
          </p:spPr>
          <p:txBody>
            <a:bodyPr/>
            <a:lstStyle/>
            <a:p>
              <a:endParaRPr lang="en-US"/>
            </a:p>
          </p:txBody>
        </p:sp>
      </p:grpSp>
      <p:sp>
        <p:nvSpPr>
          <p:cNvPr id="315409" name="Text Box 17"/>
          <p:cNvSpPr txBox="1">
            <a:spLocks noChangeArrowheads="1"/>
          </p:cNvSpPr>
          <p:nvPr/>
        </p:nvSpPr>
        <p:spPr bwMode="auto">
          <a:xfrm>
            <a:off x="5235575" y="3871913"/>
            <a:ext cx="184150" cy="455612"/>
          </a:xfrm>
          <a:prstGeom prst="rect">
            <a:avLst/>
          </a:prstGeom>
          <a:noFill/>
          <a:ln w="9525">
            <a:noFill/>
            <a:miter lim="800000"/>
            <a:headEnd/>
            <a:tailEnd/>
          </a:ln>
          <a:effectLst/>
        </p:spPr>
        <p:txBody>
          <a:bodyPr lIns="91074" tIns="45537" rIns="91074" bIns="45537">
            <a:spAutoFit/>
          </a:bodyPr>
          <a:lstStyle/>
          <a:p>
            <a:pPr defTabSz="911225" eaLnBrk="1" hangingPunct="1">
              <a:spcBef>
                <a:spcPct val="50000"/>
              </a:spcBef>
            </a:pPr>
            <a:r>
              <a:rPr lang="en-US">
                <a:latin typeface="Times New Roman" pitchFamily="18" charset="0"/>
                <a:cs typeface="Arial" pitchFamily="34" charset="0"/>
              </a:rPr>
              <a:t>*</a:t>
            </a:r>
          </a:p>
        </p:txBody>
      </p:sp>
      <p:sp>
        <p:nvSpPr>
          <p:cNvPr id="315410" name="Text Box 18"/>
          <p:cNvSpPr txBox="1">
            <a:spLocks noChangeArrowheads="1"/>
          </p:cNvSpPr>
          <p:nvPr/>
        </p:nvSpPr>
        <p:spPr bwMode="auto">
          <a:xfrm>
            <a:off x="3187700" y="3795713"/>
            <a:ext cx="182563" cy="455612"/>
          </a:xfrm>
          <a:prstGeom prst="rect">
            <a:avLst/>
          </a:prstGeom>
          <a:noFill/>
          <a:ln w="9525">
            <a:noFill/>
            <a:miter lim="800000"/>
            <a:headEnd/>
            <a:tailEnd/>
          </a:ln>
          <a:effectLst/>
        </p:spPr>
        <p:txBody>
          <a:bodyPr lIns="91074" tIns="45537" rIns="91074" bIns="45537">
            <a:spAutoFit/>
          </a:bodyPr>
          <a:lstStyle/>
          <a:p>
            <a:pPr defTabSz="911225" eaLnBrk="1" hangingPunct="1">
              <a:spcBef>
                <a:spcPct val="50000"/>
              </a:spcBef>
            </a:pPr>
            <a:r>
              <a:rPr lang="en-US">
                <a:latin typeface="Times New Roman" pitchFamily="18" charset="0"/>
                <a:cs typeface="Arial"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r>
              <a:rPr lang="en-US"/>
              <a:t>N-ary Associations</a:t>
            </a:r>
            <a:endParaRPr lang="en-CA"/>
          </a:p>
        </p:txBody>
      </p:sp>
      <p:grpSp>
        <p:nvGrpSpPr>
          <p:cNvPr id="2" name="Group 3"/>
          <p:cNvGrpSpPr>
            <a:grpSpLocks/>
          </p:cNvGrpSpPr>
          <p:nvPr/>
        </p:nvGrpSpPr>
        <p:grpSpPr bwMode="auto">
          <a:xfrm>
            <a:off x="1066800" y="1428750"/>
            <a:ext cx="6442075" cy="1066800"/>
            <a:chOff x="723" y="2384"/>
            <a:chExt cx="4075" cy="675"/>
          </a:xfrm>
        </p:grpSpPr>
        <p:sp>
          <p:nvSpPr>
            <p:cNvPr id="317444" name="Rectangle 4"/>
            <p:cNvSpPr>
              <a:spLocks noChangeArrowheads="1"/>
            </p:cNvSpPr>
            <p:nvPr/>
          </p:nvSpPr>
          <p:spPr bwMode="auto">
            <a:xfrm>
              <a:off x="723" y="2384"/>
              <a:ext cx="1266" cy="642"/>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Instructor</a:t>
              </a:r>
              <a:endParaRPr lang="en-CA">
                <a:latin typeface="Times New Roman" pitchFamily="18" charset="0"/>
                <a:cs typeface="Arial" pitchFamily="34" charset="0"/>
              </a:endParaRPr>
            </a:p>
          </p:txBody>
        </p:sp>
        <p:sp>
          <p:nvSpPr>
            <p:cNvPr id="317445" name="Rectangle 5"/>
            <p:cNvSpPr>
              <a:spLocks noChangeArrowheads="1"/>
            </p:cNvSpPr>
            <p:nvPr/>
          </p:nvSpPr>
          <p:spPr bwMode="auto">
            <a:xfrm>
              <a:off x="3532" y="2417"/>
              <a:ext cx="1266" cy="642"/>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Department</a:t>
              </a:r>
              <a:endParaRPr lang="en-CA">
                <a:latin typeface="Times New Roman" pitchFamily="18" charset="0"/>
                <a:cs typeface="Arial" pitchFamily="34" charset="0"/>
              </a:endParaRPr>
            </a:p>
          </p:txBody>
        </p:sp>
        <p:cxnSp>
          <p:nvCxnSpPr>
            <p:cNvPr id="317446" name="AutoShape 6"/>
            <p:cNvCxnSpPr>
              <a:cxnSpLocks noChangeShapeType="1"/>
              <a:stCxn id="317445" idx="1"/>
              <a:endCxn id="317444" idx="3"/>
            </p:cNvCxnSpPr>
            <p:nvPr/>
          </p:nvCxnSpPr>
          <p:spPr bwMode="auto">
            <a:xfrm flipH="1" flipV="1">
              <a:off x="1997" y="2705"/>
              <a:ext cx="1527" cy="33"/>
            </a:xfrm>
            <a:prstGeom prst="straightConnector1">
              <a:avLst/>
            </a:prstGeom>
            <a:noFill/>
            <a:ln w="25400">
              <a:solidFill>
                <a:schemeClr val="tx1"/>
              </a:solidFill>
              <a:round/>
              <a:headEnd/>
              <a:tailEnd type="none" w="lg" len="lg"/>
            </a:ln>
            <a:effectLst/>
          </p:spPr>
        </p:cxnSp>
        <p:sp>
          <p:nvSpPr>
            <p:cNvPr id="317447" name="Text Box 7"/>
            <p:cNvSpPr txBox="1">
              <a:spLocks noChangeArrowheads="1"/>
            </p:cNvSpPr>
            <p:nvPr/>
          </p:nvSpPr>
          <p:spPr bwMode="auto">
            <a:xfrm>
              <a:off x="2248" y="2384"/>
              <a:ext cx="680" cy="288"/>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teaches</a:t>
              </a:r>
              <a:endParaRPr lang="en-CA">
                <a:latin typeface="Times New Roman" pitchFamily="18" charset="0"/>
                <a:cs typeface="Arial" pitchFamily="34" charset="0"/>
              </a:endParaRPr>
            </a:p>
          </p:txBody>
        </p:sp>
        <p:sp>
          <p:nvSpPr>
            <p:cNvPr id="317448" name="Text Box 8"/>
            <p:cNvSpPr txBox="1">
              <a:spLocks noChangeArrowheads="1"/>
            </p:cNvSpPr>
            <p:nvPr/>
          </p:nvSpPr>
          <p:spPr bwMode="auto">
            <a:xfrm>
              <a:off x="1989" y="2672"/>
              <a:ext cx="212" cy="288"/>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1</a:t>
              </a:r>
              <a:endParaRPr lang="en-CA">
                <a:latin typeface="Times New Roman" pitchFamily="18" charset="0"/>
                <a:cs typeface="Arial" pitchFamily="34" charset="0"/>
              </a:endParaRPr>
            </a:p>
          </p:txBody>
        </p:sp>
        <p:sp>
          <p:nvSpPr>
            <p:cNvPr id="317449" name="Text Box 9"/>
            <p:cNvSpPr txBox="1">
              <a:spLocks noChangeArrowheads="1"/>
            </p:cNvSpPr>
            <p:nvPr/>
          </p:nvSpPr>
          <p:spPr bwMode="auto">
            <a:xfrm>
              <a:off x="3320" y="2705"/>
              <a:ext cx="212" cy="288"/>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1</a:t>
              </a:r>
              <a:endParaRPr lang="en-CA">
                <a:latin typeface="Times New Roman" pitchFamily="18" charset="0"/>
                <a:cs typeface="Arial" pitchFamily="34" charset="0"/>
              </a:endParaRPr>
            </a:p>
          </p:txBody>
        </p:sp>
      </p:grpSp>
      <p:sp>
        <p:nvSpPr>
          <p:cNvPr id="317450" name="AutoShape 10"/>
          <p:cNvSpPr>
            <a:spLocks noChangeArrowheads="1"/>
          </p:cNvSpPr>
          <p:nvPr/>
        </p:nvSpPr>
        <p:spPr bwMode="auto">
          <a:xfrm>
            <a:off x="4127500" y="1836738"/>
            <a:ext cx="273050" cy="273050"/>
          </a:xfrm>
          <a:prstGeom prst="diamond">
            <a:avLst/>
          </a:prstGeom>
          <a:solidFill>
            <a:schemeClr val="bg1"/>
          </a:solidFill>
          <a:ln w="25400">
            <a:solidFill>
              <a:schemeClr val="tx1"/>
            </a:solidFill>
            <a:miter lim="800000"/>
            <a:headEnd/>
            <a:tailEnd type="none" w="lg" len="lg"/>
          </a:ln>
          <a:effectLst/>
        </p:spPr>
        <p:txBody>
          <a:bodyPr wrap="none" anchor="ctr"/>
          <a:lstStyle/>
          <a:p>
            <a:endParaRPr lang="en-US"/>
          </a:p>
        </p:txBody>
      </p:sp>
      <p:sp>
        <p:nvSpPr>
          <p:cNvPr id="317451" name="Rectangle 11"/>
          <p:cNvSpPr>
            <a:spLocks noChangeArrowheads="1"/>
          </p:cNvSpPr>
          <p:nvPr/>
        </p:nvSpPr>
        <p:spPr bwMode="auto">
          <a:xfrm>
            <a:off x="3473450" y="3863975"/>
            <a:ext cx="2001838" cy="101600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Course</a:t>
            </a:r>
            <a:endParaRPr lang="en-CA">
              <a:latin typeface="Times New Roman" pitchFamily="18" charset="0"/>
              <a:cs typeface="Arial" pitchFamily="34" charset="0"/>
            </a:endParaRPr>
          </a:p>
        </p:txBody>
      </p:sp>
      <p:cxnSp>
        <p:nvCxnSpPr>
          <p:cNvPr id="317452" name="AutoShape 12"/>
          <p:cNvCxnSpPr>
            <a:cxnSpLocks noChangeShapeType="1"/>
            <a:stCxn id="317451" idx="0"/>
            <a:endCxn id="317450" idx="2"/>
          </p:cNvCxnSpPr>
          <p:nvPr/>
        </p:nvCxnSpPr>
        <p:spPr bwMode="auto">
          <a:xfrm flipH="1" flipV="1">
            <a:off x="4283075" y="2130425"/>
            <a:ext cx="209550" cy="1735138"/>
          </a:xfrm>
          <a:prstGeom prst="straightConnector1">
            <a:avLst/>
          </a:prstGeom>
          <a:noFill/>
          <a:ln w="25400">
            <a:solidFill>
              <a:schemeClr val="tx1"/>
            </a:solidFill>
            <a:round/>
            <a:headEnd/>
            <a:tailEnd type="none" w="lg" len="lg"/>
          </a:ln>
          <a:effectLst/>
        </p:spPr>
      </p:cxnSp>
      <p:sp>
        <p:nvSpPr>
          <p:cNvPr id="317453" name="Text Box 13"/>
          <p:cNvSpPr txBox="1">
            <a:spLocks noChangeArrowheads="1"/>
          </p:cNvSpPr>
          <p:nvPr/>
        </p:nvSpPr>
        <p:spPr bwMode="auto">
          <a:xfrm>
            <a:off x="4502150" y="3514725"/>
            <a:ext cx="334963" cy="455613"/>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a:t>
            </a:r>
            <a:endParaRPr lang="en-CA">
              <a:latin typeface="Times New Roman" pitchFamily="18" charset="0"/>
              <a:cs typeface="Arial" pitchFamily="34" charset="0"/>
            </a:endParaRPr>
          </a:p>
        </p:txBody>
      </p:sp>
      <p:grpSp>
        <p:nvGrpSpPr>
          <p:cNvPr id="3" name="Group 14"/>
          <p:cNvGrpSpPr>
            <a:grpSpLocks/>
          </p:cNvGrpSpPr>
          <p:nvPr/>
        </p:nvGrpSpPr>
        <p:grpSpPr bwMode="auto">
          <a:xfrm>
            <a:off x="4840288" y="2820988"/>
            <a:ext cx="3808412" cy="2274887"/>
            <a:chOff x="3062" y="1784"/>
            <a:chExt cx="2409" cy="1438"/>
          </a:xfrm>
        </p:grpSpPr>
        <p:sp>
          <p:nvSpPr>
            <p:cNvPr id="317455" name="Line 15"/>
            <p:cNvSpPr>
              <a:spLocks noChangeShapeType="1"/>
            </p:cNvSpPr>
            <p:nvPr/>
          </p:nvSpPr>
          <p:spPr bwMode="auto">
            <a:xfrm flipH="1">
              <a:off x="3062" y="2141"/>
              <a:ext cx="692" cy="182"/>
            </a:xfrm>
            <a:prstGeom prst="line">
              <a:avLst/>
            </a:prstGeom>
            <a:noFill/>
            <a:ln w="25400">
              <a:solidFill>
                <a:schemeClr val="tx1"/>
              </a:solidFill>
              <a:round/>
              <a:headEnd/>
              <a:tailEnd type="triangle" w="lg" len="lg"/>
            </a:ln>
            <a:effectLst/>
          </p:spPr>
          <p:txBody>
            <a:bodyPr/>
            <a:lstStyle/>
            <a:p>
              <a:endParaRPr lang="en-US"/>
            </a:p>
          </p:txBody>
        </p:sp>
        <p:sp>
          <p:nvSpPr>
            <p:cNvPr id="317456" name="Text Box 16"/>
            <p:cNvSpPr txBox="1">
              <a:spLocks noChangeArrowheads="1"/>
            </p:cNvSpPr>
            <p:nvPr/>
          </p:nvSpPr>
          <p:spPr bwMode="auto">
            <a:xfrm>
              <a:off x="3812" y="1784"/>
              <a:ext cx="1659" cy="1438"/>
            </a:xfrm>
            <a:prstGeom prst="rect">
              <a:avLst/>
            </a:prstGeom>
            <a:noFill/>
            <a:ln w="25400">
              <a:noFill/>
              <a:miter lim="800000"/>
              <a:headEnd/>
              <a:tailEnd type="none" w="lg" len="lg"/>
            </a:ln>
            <a:effectLst/>
          </p:spPr>
          <p:txBody>
            <a:bodyPr lIns="91074" tIns="45537" rIns="91074" bIns="45537">
              <a:spAutoFit/>
            </a:bodyPr>
            <a:lstStyle/>
            <a:p>
              <a:pPr defTabSz="911225" eaLnBrk="1" hangingPunct="1">
                <a:spcBef>
                  <a:spcPct val="50000"/>
                </a:spcBef>
              </a:pPr>
              <a:r>
                <a:rPr lang="en-US">
                  <a:latin typeface="Times New Roman" pitchFamily="18" charset="0"/>
                  <a:cs typeface="Arial" pitchFamily="34" charset="0"/>
                </a:rPr>
                <a:t>A given instructor teaching for a given department may teach zero or more courses for that department.</a:t>
              </a:r>
              <a:endParaRPr lang="en-CA">
                <a:latin typeface="Times New Roman" pitchFamily="18" charset="0"/>
                <a:cs typeface="Arial" pitchFamily="34" charset="0"/>
              </a:endParaRPr>
            </a:p>
          </p:txBody>
        </p:sp>
      </p:grpSp>
      <p:grpSp>
        <p:nvGrpSpPr>
          <p:cNvPr id="4" name="Group 17"/>
          <p:cNvGrpSpPr>
            <a:grpSpLocks/>
          </p:cNvGrpSpPr>
          <p:nvPr/>
        </p:nvGrpSpPr>
        <p:grpSpPr bwMode="auto">
          <a:xfrm>
            <a:off x="728663" y="2352675"/>
            <a:ext cx="2622550" cy="2409825"/>
            <a:chOff x="461" y="1488"/>
            <a:chExt cx="1659" cy="1523"/>
          </a:xfrm>
        </p:grpSpPr>
        <p:sp>
          <p:nvSpPr>
            <p:cNvPr id="317458" name="Text Box 18"/>
            <p:cNvSpPr txBox="1">
              <a:spLocks noChangeArrowheads="1"/>
            </p:cNvSpPr>
            <p:nvPr/>
          </p:nvSpPr>
          <p:spPr bwMode="auto">
            <a:xfrm>
              <a:off x="461" y="1803"/>
              <a:ext cx="1659" cy="1208"/>
            </a:xfrm>
            <a:prstGeom prst="rect">
              <a:avLst/>
            </a:prstGeom>
            <a:noFill/>
            <a:ln w="25400">
              <a:noFill/>
              <a:miter lim="800000"/>
              <a:headEnd/>
              <a:tailEnd type="none" w="lg" len="lg"/>
            </a:ln>
            <a:effectLst/>
          </p:spPr>
          <p:txBody>
            <a:bodyPr lIns="91074" tIns="45537" rIns="91074" bIns="45537">
              <a:spAutoFit/>
            </a:bodyPr>
            <a:lstStyle/>
            <a:p>
              <a:pPr defTabSz="911225" eaLnBrk="1" hangingPunct="1">
                <a:spcBef>
                  <a:spcPct val="50000"/>
                </a:spcBef>
              </a:pPr>
              <a:r>
                <a:rPr lang="en-US">
                  <a:latin typeface="Times New Roman" pitchFamily="18" charset="0"/>
                  <a:cs typeface="Arial" pitchFamily="34" charset="0"/>
                </a:rPr>
                <a:t>There is exactly one instructor teaching a given course for a given department</a:t>
              </a:r>
              <a:endParaRPr lang="en-CA">
                <a:latin typeface="Times New Roman" pitchFamily="18" charset="0"/>
                <a:cs typeface="Arial" pitchFamily="34" charset="0"/>
              </a:endParaRPr>
            </a:p>
          </p:txBody>
        </p:sp>
        <p:sp>
          <p:nvSpPr>
            <p:cNvPr id="317459" name="Line 19"/>
            <p:cNvSpPr>
              <a:spLocks noChangeShapeType="1"/>
            </p:cNvSpPr>
            <p:nvPr/>
          </p:nvSpPr>
          <p:spPr bwMode="auto">
            <a:xfrm flipV="1">
              <a:off x="1757" y="1488"/>
              <a:ext cx="269" cy="730"/>
            </a:xfrm>
            <a:prstGeom prst="line">
              <a:avLst/>
            </a:prstGeom>
            <a:noFill/>
            <a:ln w="25400">
              <a:solidFill>
                <a:schemeClr val="tx1"/>
              </a:solidFill>
              <a:round/>
              <a:headEnd/>
              <a:tailEnd type="triangle" w="lg" len="lg"/>
            </a:ln>
            <a:effectLst/>
          </p:spPr>
          <p:txBody>
            <a:bodyPr/>
            <a:lstStyle/>
            <a:p>
              <a:endParaRPr lang="en-US"/>
            </a:p>
          </p:txBody>
        </p:sp>
      </p:grpSp>
      <p:sp>
        <p:nvSpPr>
          <p:cNvPr id="317460" name="Text Box 20"/>
          <p:cNvSpPr txBox="1">
            <a:spLocks noChangeArrowheads="1"/>
          </p:cNvSpPr>
          <p:nvPr/>
        </p:nvSpPr>
        <p:spPr bwMode="auto">
          <a:xfrm>
            <a:off x="1379538" y="5165725"/>
            <a:ext cx="3228975" cy="577850"/>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3200">
                <a:latin typeface="Times New Roman" pitchFamily="18" charset="0"/>
                <a:cs typeface="Arial" pitchFamily="34" charset="0"/>
              </a:rPr>
              <a:t>Try to avoid them!</a:t>
            </a:r>
            <a:endParaRPr lang="en-CA" sz="3200">
              <a:latin typeface="Times New Roman"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7460"/>
                                        </p:tgtEl>
                                        <p:attrNameLst>
                                          <p:attrName>style.visibility</p:attrName>
                                        </p:attrNameLst>
                                      </p:cBhvr>
                                      <p:to>
                                        <p:strVal val="visible"/>
                                      </p:to>
                                    </p:set>
                                    <p:animEffect transition="in" filter="dissolve">
                                      <p:cBhvr>
                                        <p:cTn id="17" dur="500"/>
                                        <p:tgtEl>
                                          <p:spTgt spid="317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en-US" sz="4600"/>
              <a:t>Attributes on Associations</a:t>
            </a:r>
            <a:endParaRPr lang="en-CA" sz="4600"/>
          </a:p>
        </p:txBody>
      </p:sp>
      <p:sp>
        <p:nvSpPr>
          <p:cNvPr id="319491" name="Rectangle 3"/>
          <p:cNvSpPr>
            <a:spLocks noChangeArrowheads="1"/>
          </p:cNvSpPr>
          <p:nvPr/>
        </p:nvSpPr>
        <p:spPr bwMode="auto">
          <a:xfrm>
            <a:off x="1295400" y="2541588"/>
            <a:ext cx="2000250" cy="3227387"/>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Instructor</a:t>
            </a:r>
            <a:endParaRPr lang="en-CA">
              <a:latin typeface="Times New Roman" pitchFamily="18" charset="0"/>
              <a:cs typeface="Arial" pitchFamily="34" charset="0"/>
            </a:endParaRPr>
          </a:p>
        </p:txBody>
      </p:sp>
      <p:sp>
        <p:nvSpPr>
          <p:cNvPr id="319492" name="Rectangle 4"/>
          <p:cNvSpPr>
            <a:spLocks noChangeArrowheads="1"/>
          </p:cNvSpPr>
          <p:nvPr/>
        </p:nvSpPr>
        <p:spPr bwMode="auto">
          <a:xfrm>
            <a:off x="5691188" y="2581275"/>
            <a:ext cx="2001837" cy="3176588"/>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Department</a:t>
            </a:r>
            <a:endParaRPr lang="en-CA">
              <a:latin typeface="Times New Roman" pitchFamily="18" charset="0"/>
              <a:cs typeface="Arial" pitchFamily="34" charset="0"/>
            </a:endParaRPr>
          </a:p>
        </p:txBody>
      </p:sp>
      <p:cxnSp>
        <p:nvCxnSpPr>
          <p:cNvPr id="319493" name="AutoShape 5"/>
          <p:cNvCxnSpPr>
            <a:cxnSpLocks noChangeShapeType="1"/>
            <a:stCxn id="319492" idx="1"/>
            <a:endCxn id="319491" idx="3"/>
          </p:cNvCxnSpPr>
          <p:nvPr/>
        </p:nvCxnSpPr>
        <p:spPr bwMode="auto">
          <a:xfrm flipH="1" flipV="1">
            <a:off x="3322638" y="4171950"/>
            <a:ext cx="2379662" cy="12700"/>
          </a:xfrm>
          <a:prstGeom prst="straightConnector1">
            <a:avLst/>
          </a:prstGeom>
          <a:noFill/>
          <a:ln w="25400">
            <a:solidFill>
              <a:schemeClr val="tx1"/>
            </a:solidFill>
            <a:round/>
            <a:headEnd/>
            <a:tailEnd type="none" w="lg" len="lg"/>
          </a:ln>
          <a:effectLst/>
        </p:spPr>
      </p:cxnSp>
      <p:sp>
        <p:nvSpPr>
          <p:cNvPr id="319494" name="Text Box 6"/>
          <p:cNvSpPr txBox="1">
            <a:spLocks noChangeArrowheads="1"/>
          </p:cNvSpPr>
          <p:nvPr/>
        </p:nvSpPr>
        <p:spPr bwMode="auto">
          <a:xfrm>
            <a:off x="3751263" y="3224213"/>
            <a:ext cx="1504950" cy="4556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teaches for</a:t>
            </a:r>
            <a:endParaRPr lang="en-CA">
              <a:latin typeface="Times New Roman" pitchFamily="18" charset="0"/>
              <a:cs typeface="Arial" pitchFamily="34" charset="0"/>
            </a:endParaRPr>
          </a:p>
        </p:txBody>
      </p:sp>
      <p:grpSp>
        <p:nvGrpSpPr>
          <p:cNvPr id="2" name="Group 7"/>
          <p:cNvGrpSpPr>
            <a:grpSpLocks/>
          </p:cNvGrpSpPr>
          <p:nvPr/>
        </p:nvGrpSpPr>
        <p:grpSpPr bwMode="auto">
          <a:xfrm>
            <a:off x="3794125" y="2352675"/>
            <a:ext cx="1685925" cy="1719263"/>
            <a:chOff x="2362" y="853"/>
            <a:chExt cx="1066" cy="1087"/>
          </a:xfrm>
        </p:grpSpPr>
        <p:grpSp>
          <p:nvGrpSpPr>
            <p:cNvPr id="3" name="Group 8"/>
            <p:cNvGrpSpPr>
              <a:grpSpLocks/>
            </p:cNvGrpSpPr>
            <p:nvPr/>
          </p:nvGrpSpPr>
          <p:grpSpPr bwMode="auto">
            <a:xfrm>
              <a:off x="2362" y="853"/>
              <a:ext cx="1066" cy="433"/>
              <a:chOff x="2419" y="1391"/>
              <a:chExt cx="1066" cy="433"/>
            </a:xfrm>
          </p:grpSpPr>
          <p:sp>
            <p:nvSpPr>
              <p:cNvPr id="319497" name="Rectangle 9"/>
              <p:cNvSpPr>
                <a:spLocks noChangeArrowheads="1"/>
              </p:cNvSpPr>
              <p:nvPr/>
            </p:nvSpPr>
            <p:spPr bwMode="auto">
              <a:xfrm>
                <a:off x="2419" y="1391"/>
                <a:ext cx="1056" cy="433"/>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pay</a:t>
                </a:r>
                <a:endParaRPr lang="en-CA">
                  <a:latin typeface="Times New Roman" pitchFamily="18" charset="0"/>
                  <a:cs typeface="Arial" pitchFamily="34" charset="0"/>
                </a:endParaRPr>
              </a:p>
            </p:txBody>
          </p:sp>
          <p:sp>
            <p:nvSpPr>
              <p:cNvPr id="319498" name="Line 10"/>
              <p:cNvSpPr>
                <a:spLocks noChangeShapeType="1"/>
              </p:cNvSpPr>
              <p:nvPr/>
            </p:nvSpPr>
            <p:spPr bwMode="auto">
              <a:xfrm>
                <a:off x="2429" y="1526"/>
                <a:ext cx="1056" cy="0"/>
              </a:xfrm>
              <a:prstGeom prst="line">
                <a:avLst/>
              </a:prstGeom>
              <a:noFill/>
              <a:ln w="25400">
                <a:solidFill>
                  <a:schemeClr val="tx1"/>
                </a:solidFill>
                <a:round/>
                <a:headEnd/>
                <a:tailEnd type="none" w="lg" len="lg"/>
              </a:ln>
              <a:effectLst/>
            </p:spPr>
            <p:txBody>
              <a:bodyPr/>
              <a:lstStyle/>
              <a:p>
                <a:endParaRPr lang="en-US"/>
              </a:p>
            </p:txBody>
          </p:sp>
        </p:grpSp>
        <p:sp>
          <p:nvSpPr>
            <p:cNvPr id="319499" name="Line 11"/>
            <p:cNvSpPr>
              <a:spLocks noChangeShapeType="1"/>
            </p:cNvSpPr>
            <p:nvPr/>
          </p:nvSpPr>
          <p:spPr bwMode="auto">
            <a:xfrm flipV="1">
              <a:off x="2832" y="1268"/>
              <a:ext cx="38" cy="672"/>
            </a:xfrm>
            <a:prstGeom prst="line">
              <a:avLst/>
            </a:prstGeom>
            <a:noFill/>
            <a:ln w="25400">
              <a:solidFill>
                <a:schemeClr val="tx1"/>
              </a:solidFill>
              <a:prstDash val="sysDot"/>
              <a:round/>
              <a:headEnd/>
              <a:tailEnd type="none" w="lg" len="lg"/>
            </a:ln>
            <a:effec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p:txBody>
          <a:bodyPr/>
          <a:lstStyle/>
          <a:p>
            <a:r>
              <a:rPr lang="en-US"/>
              <a:t>Aggregation Indicators (Part-Of)</a:t>
            </a:r>
            <a:endParaRPr lang="en-CA"/>
          </a:p>
        </p:txBody>
      </p:sp>
      <p:sp>
        <p:nvSpPr>
          <p:cNvPr id="321539" name="Rectangle 3"/>
          <p:cNvSpPr>
            <a:spLocks noChangeArrowheads="1"/>
          </p:cNvSpPr>
          <p:nvPr/>
        </p:nvSpPr>
        <p:spPr bwMode="auto">
          <a:xfrm>
            <a:off x="1154113" y="1589088"/>
            <a:ext cx="1593850" cy="116840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Department</a:t>
            </a:r>
            <a:endParaRPr lang="en-CA">
              <a:latin typeface="Times New Roman" pitchFamily="18" charset="0"/>
              <a:cs typeface="Arial" pitchFamily="34" charset="0"/>
            </a:endParaRPr>
          </a:p>
        </p:txBody>
      </p:sp>
      <p:sp>
        <p:nvSpPr>
          <p:cNvPr id="321540" name="Rectangle 4"/>
          <p:cNvSpPr>
            <a:spLocks noChangeArrowheads="1"/>
          </p:cNvSpPr>
          <p:nvPr/>
        </p:nvSpPr>
        <p:spPr bwMode="auto">
          <a:xfrm>
            <a:off x="1154113" y="3884613"/>
            <a:ext cx="1593850" cy="116840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Student</a:t>
            </a:r>
            <a:endParaRPr lang="en-CA">
              <a:latin typeface="Times New Roman" pitchFamily="18" charset="0"/>
              <a:cs typeface="Arial" pitchFamily="34" charset="0"/>
            </a:endParaRPr>
          </a:p>
        </p:txBody>
      </p:sp>
      <p:sp>
        <p:nvSpPr>
          <p:cNvPr id="321541" name="AutoShape 5"/>
          <p:cNvSpPr>
            <a:spLocks noChangeArrowheads="1"/>
          </p:cNvSpPr>
          <p:nvPr/>
        </p:nvSpPr>
        <p:spPr bwMode="auto">
          <a:xfrm>
            <a:off x="1866900" y="2773363"/>
            <a:ext cx="122238" cy="288925"/>
          </a:xfrm>
          <a:prstGeom prst="diamond">
            <a:avLst/>
          </a:prstGeom>
          <a:solidFill>
            <a:schemeClr val="bg1"/>
          </a:solidFill>
          <a:ln w="25400">
            <a:solidFill>
              <a:schemeClr val="tx1"/>
            </a:solidFill>
            <a:miter lim="800000"/>
            <a:headEnd/>
            <a:tailEnd type="none" w="lg" len="lg"/>
          </a:ln>
          <a:effectLst/>
        </p:spPr>
        <p:txBody>
          <a:bodyPr wrap="none" anchor="ctr"/>
          <a:lstStyle/>
          <a:p>
            <a:endParaRPr lang="en-US"/>
          </a:p>
        </p:txBody>
      </p:sp>
      <p:sp>
        <p:nvSpPr>
          <p:cNvPr id="321542" name="Line 6"/>
          <p:cNvSpPr>
            <a:spLocks noChangeShapeType="1"/>
          </p:cNvSpPr>
          <p:nvPr/>
        </p:nvSpPr>
        <p:spPr bwMode="auto">
          <a:xfrm>
            <a:off x="1927225" y="3048000"/>
            <a:ext cx="0" cy="820738"/>
          </a:xfrm>
          <a:prstGeom prst="line">
            <a:avLst/>
          </a:prstGeom>
          <a:noFill/>
          <a:ln w="25400">
            <a:solidFill>
              <a:schemeClr val="tx1"/>
            </a:solidFill>
            <a:round/>
            <a:headEnd/>
            <a:tailEnd type="none" w="lg" len="lg"/>
          </a:ln>
          <a:effectLst/>
        </p:spPr>
        <p:txBody>
          <a:bodyPr/>
          <a:lstStyle/>
          <a:p>
            <a:endParaRPr lang="en-US"/>
          </a:p>
        </p:txBody>
      </p:sp>
      <p:sp>
        <p:nvSpPr>
          <p:cNvPr id="321543" name="Text Box 7"/>
          <p:cNvSpPr txBox="1">
            <a:spLocks noChangeArrowheads="1"/>
          </p:cNvSpPr>
          <p:nvPr/>
        </p:nvSpPr>
        <p:spPr bwMode="auto">
          <a:xfrm>
            <a:off x="3262313" y="2743200"/>
            <a:ext cx="2414587" cy="822325"/>
          </a:xfrm>
          <a:prstGeom prst="rect">
            <a:avLst/>
          </a:prstGeom>
          <a:noFill/>
          <a:ln w="25400">
            <a:noFill/>
            <a:miter lim="800000"/>
            <a:headEnd/>
            <a:tailEnd type="none" w="lg" len="lg"/>
          </a:ln>
          <a:effectLst/>
        </p:spPr>
        <p:txBody>
          <a:bodyPr lIns="91074" tIns="45537" rIns="91074" bIns="45537">
            <a:spAutoFit/>
          </a:bodyPr>
          <a:lstStyle/>
          <a:p>
            <a:pPr defTabSz="911225" eaLnBrk="1" hangingPunct="1">
              <a:spcBef>
                <a:spcPct val="50000"/>
              </a:spcBef>
            </a:pPr>
            <a:r>
              <a:rPr lang="en-US">
                <a:latin typeface="Times New Roman" pitchFamily="18" charset="0"/>
                <a:cs typeface="Arial" pitchFamily="34" charset="0"/>
              </a:rPr>
              <a:t>Implied multiplicity of 1</a:t>
            </a:r>
            <a:endParaRPr lang="en-CA">
              <a:latin typeface="Times New Roman" pitchFamily="18" charset="0"/>
              <a:cs typeface="Arial" pitchFamily="34" charset="0"/>
            </a:endParaRPr>
          </a:p>
        </p:txBody>
      </p:sp>
      <p:sp>
        <p:nvSpPr>
          <p:cNvPr id="321544" name="Rectangle 8"/>
          <p:cNvSpPr>
            <a:spLocks noChangeArrowheads="1"/>
          </p:cNvSpPr>
          <p:nvPr/>
        </p:nvSpPr>
        <p:spPr bwMode="auto">
          <a:xfrm>
            <a:off x="6419850" y="1589088"/>
            <a:ext cx="1593850" cy="116840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Window</a:t>
            </a:r>
            <a:endParaRPr lang="en-CA">
              <a:latin typeface="Times New Roman" pitchFamily="18" charset="0"/>
              <a:cs typeface="Arial" pitchFamily="34" charset="0"/>
            </a:endParaRPr>
          </a:p>
        </p:txBody>
      </p:sp>
      <p:sp>
        <p:nvSpPr>
          <p:cNvPr id="321545" name="Rectangle 9"/>
          <p:cNvSpPr>
            <a:spLocks noChangeArrowheads="1"/>
          </p:cNvSpPr>
          <p:nvPr/>
        </p:nvSpPr>
        <p:spPr bwMode="auto">
          <a:xfrm>
            <a:off x="6419850" y="3884613"/>
            <a:ext cx="1593850" cy="116840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Frame</a:t>
            </a:r>
            <a:endParaRPr lang="en-CA">
              <a:latin typeface="Times New Roman" pitchFamily="18" charset="0"/>
              <a:cs typeface="Arial" pitchFamily="34" charset="0"/>
            </a:endParaRPr>
          </a:p>
        </p:txBody>
      </p:sp>
      <p:sp>
        <p:nvSpPr>
          <p:cNvPr id="321546" name="AutoShape 10"/>
          <p:cNvSpPr>
            <a:spLocks noChangeArrowheads="1"/>
          </p:cNvSpPr>
          <p:nvPr/>
        </p:nvSpPr>
        <p:spPr bwMode="auto">
          <a:xfrm>
            <a:off x="7132638" y="2773363"/>
            <a:ext cx="122237" cy="288925"/>
          </a:xfrm>
          <a:prstGeom prst="diamond">
            <a:avLst/>
          </a:prstGeom>
          <a:solidFill>
            <a:schemeClr val="tx1"/>
          </a:solidFill>
          <a:ln w="25400">
            <a:solidFill>
              <a:schemeClr val="tx1"/>
            </a:solidFill>
            <a:miter lim="800000"/>
            <a:headEnd/>
            <a:tailEnd type="none" w="lg" len="lg"/>
          </a:ln>
          <a:effectLst/>
        </p:spPr>
        <p:txBody>
          <a:bodyPr wrap="none" anchor="ctr"/>
          <a:lstStyle/>
          <a:p>
            <a:endParaRPr lang="en-US"/>
          </a:p>
        </p:txBody>
      </p:sp>
      <p:sp>
        <p:nvSpPr>
          <p:cNvPr id="321547" name="Line 11"/>
          <p:cNvSpPr>
            <a:spLocks noChangeShapeType="1"/>
          </p:cNvSpPr>
          <p:nvPr/>
        </p:nvSpPr>
        <p:spPr bwMode="auto">
          <a:xfrm>
            <a:off x="7192963" y="3048000"/>
            <a:ext cx="0" cy="820738"/>
          </a:xfrm>
          <a:prstGeom prst="line">
            <a:avLst/>
          </a:prstGeom>
          <a:noFill/>
          <a:ln w="25400">
            <a:solidFill>
              <a:schemeClr val="tx1"/>
            </a:solidFill>
            <a:round/>
            <a:headEnd/>
            <a:tailEnd type="none" w="lg" len="lg"/>
          </a:ln>
          <a:effectLst/>
        </p:spPr>
        <p:txBody>
          <a:bodyPr/>
          <a:lstStyle/>
          <a:p>
            <a:endParaRPr lang="en-US"/>
          </a:p>
        </p:txBody>
      </p:sp>
      <p:sp>
        <p:nvSpPr>
          <p:cNvPr id="321548" name="Text Box 12"/>
          <p:cNvSpPr txBox="1">
            <a:spLocks noChangeArrowheads="1"/>
          </p:cNvSpPr>
          <p:nvPr/>
        </p:nvSpPr>
        <p:spPr bwMode="auto">
          <a:xfrm>
            <a:off x="6026150" y="5291138"/>
            <a:ext cx="2646363" cy="1187450"/>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Times New Roman" pitchFamily="18" charset="0"/>
              </a:rPr>
              <a:t>Composition</a:t>
            </a:r>
          </a:p>
          <a:p>
            <a:pPr defTabSz="911225" eaLnBrk="1" hangingPunct="1"/>
            <a:r>
              <a:rPr lang="en-US">
                <a:latin typeface="Times New Roman" pitchFamily="18" charset="0"/>
                <a:cs typeface="Times New Roman" pitchFamily="18" charset="0"/>
              </a:rPr>
              <a:t>(strong ownership,</a:t>
            </a:r>
            <a:br>
              <a:rPr lang="en-US">
                <a:latin typeface="Times New Roman" pitchFamily="18" charset="0"/>
                <a:cs typeface="Times New Roman" pitchFamily="18" charset="0"/>
              </a:rPr>
            </a:br>
            <a:r>
              <a:rPr lang="en-US">
                <a:latin typeface="Times New Roman" pitchFamily="18" charset="0"/>
                <a:cs typeface="Times New Roman" pitchFamily="18" charset="0"/>
              </a:rPr>
              <a:t>coincident lifetime)</a:t>
            </a:r>
            <a:r>
              <a:rPr lang="en-US">
                <a:latin typeface="Times New Roman" pitchFamily="18" charset="0"/>
                <a:cs typeface="Arial" pitchFamily="34" charset="0"/>
              </a:rPr>
              <a:t> </a:t>
            </a:r>
            <a:endParaRPr lang="en-CA">
              <a:latin typeface="Times New Roman" pitchFamily="18" charset="0"/>
              <a:cs typeface="Arial" pitchFamily="34" charset="0"/>
            </a:endParaRPr>
          </a:p>
        </p:txBody>
      </p:sp>
      <p:sp>
        <p:nvSpPr>
          <p:cNvPr id="321549" name="Text Box 13"/>
          <p:cNvSpPr txBox="1">
            <a:spLocks noChangeArrowheads="1"/>
          </p:cNvSpPr>
          <p:nvPr/>
        </p:nvSpPr>
        <p:spPr bwMode="auto">
          <a:xfrm>
            <a:off x="1109663" y="5275263"/>
            <a:ext cx="3368675" cy="822325"/>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Times New Roman" pitchFamily="18" charset="0"/>
              </a:rPr>
              <a:t>Aggregation</a:t>
            </a:r>
          </a:p>
          <a:p>
            <a:pPr defTabSz="911225" eaLnBrk="1" hangingPunct="1"/>
            <a:r>
              <a:rPr lang="en-US">
                <a:latin typeface="Times New Roman" pitchFamily="18" charset="0"/>
                <a:cs typeface="Times New Roman" pitchFamily="18" charset="0"/>
              </a:rPr>
              <a:t>(no associated semantics)</a:t>
            </a:r>
            <a:r>
              <a:rPr lang="en-US">
                <a:latin typeface="Times New Roman" pitchFamily="18" charset="0"/>
                <a:cs typeface="Arial" pitchFamily="34" charset="0"/>
              </a:rPr>
              <a:t> </a:t>
            </a:r>
            <a:endParaRPr lang="en-CA">
              <a:latin typeface="Times New Roman" pitchFamily="18" charset="0"/>
              <a:cs typeface="Arial" pitchFamily="34" charset="0"/>
            </a:endParaRPr>
          </a:p>
        </p:txBody>
      </p:sp>
      <p:sp>
        <p:nvSpPr>
          <p:cNvPr id="321550" name="Line 14"/>
          <p:cNvSpPr>
            <a:spLocks noChangeShapeType="1"/>
          </p:cNvSpPr>
          <p:nvPr/>
        </p:nvSpPr>
        <p:spPr bwMode="auto">
          <a:xfrm flipV="1">
            <a:off x="5448300" y="2911475"/>
            <a:ext cx="1503363" cy="379413"/>
          </a:xfrm>
          <a:prstGeom prst="line">
            <a:avLst/>
          </a:prstGeom>
          <a:noFill/>
          <a:ln w="25400">
            <a:solidFill>
              <a:schemeClr val="tx1"/>
            </a:solidFill>
            <a:round/>
            <a:headEnd/>
            <a:tailEnd type="triangle" w="lg" len="lg"/>
          </a:ln>
          <a:effectLst/>
        </p:spPr>
        <p:txBody>
          <a:bodyPr/>
          <a:lstStyle/>
          <a:p>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sz="4000"/>
              <a:t>Generalization (a.k.a. Inheritance, is-a)</a:t>
            </a:r>
            <a:endParaRPr lang="en-CA" sz="4000"/>
          </a:p>
        </p:txBody>
      </p:sp>
      <p:sp>
        <p:nvSpPr>
          <p:cNvPr id="323587" name="Rectangle 3"/>
          <p:cNvSpPr>
            <a:spLocks noChangeArrowheads="1"/>
          </p:cNvSpPr>
          <p:nvPr/>
        </p:nvSpPr>
        <p:spPr bwMode="auto">
          <a:xfrm>
            <a:off x="3717925" y="2505075"/>
            <a:ext cx="1533525" cy="758825"/>
          </a:xfrm>
          <a:prstGeom prst="rect">
            <a:avLst/>
          </a:prstGeom>
          <a:no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Shape</a:t>
            </a:r>
            <a:endParaRPr lang="en-CA">
              <a:latin typeface="Times New Roman" pitchFamily="18" charset="0"/>
              <a:cs typeface="Arial" pitchFamily="34" charset="0"/>
            </a:endParaRPr>
          </a:p>
        </p:txBody>
      </p:sp>
      <p:grpSp>
        <p:nvGrpSpPr>
          <p:cNvPr id="2" name="Group 4"/>
          <p:cNvGrpSpPr>
            <a:grpSpLocks/>
          </p:cNvGrpSpPr>
          <p:nvPr/>
        </p:nvGrpSpPr>
        <p:grpSpPr bwMode="auto">
          <a:xfrm>
            <a:off x="1214438" y="3263900"/>
            <a:ext cx="6859587" cy="1595438"/>
            <a:chOff x="739" y="1470"/>
            <a:chExt cx="4339" cy="1008"/>
          </a:xfrm>
        </p:grpSpPr>
        <p:grpSp>
          <p:nvGrpSpPr>
            <p:cNvPr id="3" name="Group 5"/>
            <p:cNvGrpSpPr>
              <a:grpSpLocks/>
            </p:cNvGrpSpPr>
            <p:nvPr/>
          </p:nvGrpSpPr>
          <p:grpSpPr bwMode="auto">
            <a:xfrm>
              <a:off x="739" y="1922"/>
              <a:ext cx="4339" cy="556"/>
              <a:chOff x="739" y="1922"/>
              <a:chExt cx="4339" cy="556"/>
            </a:xfrm>
          </p:grpSpPr>
          <p:sp>
            <p:nvSpPr>
              <p:cNvPr id="323590" name="Rectangle 6"/>
              <p:cNvSpPr>
                <a:spLocks noChangeArrowheads="1"/>
              </p:cNvSpPr>
              <p:nvPr/>
            </p:nvSpPr>
            <p:spPr bwMode="auto">
              <a:xfrm>
                <a:off x="739" y="1922"/>
                <a:ext cx="970" cy="556"/>
              </a:xfrm>
              <a:prstGeom prst="rect">
                <a:avLst/>
              </a:prstGeom>
              <a:no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Rectangle</a:t>
                </a:r>
                <a:endParaRPr lang="en-CA">
                  <a:latin typeface="Times New Roman" pitchFamily="18" charset="0"/>
                  <a:cs typeface="Arial" pitchFamily="34" charset="0"/>
                </a:endParaRPr>
              </a:p>
            </p:txBody>
          </p:sp>
          <p:sp>
            <p:nvSpPr>
              <p:cNvPr id="323591" name="Rectangle 7"/>
              <p:cNvSpPr>
                <a:spLocks noChangeArrowheads="1"/>
              </p:cNvSpPr>
              <p:nvPr/>
            </p:nvSpPr>
            <p:spPr bwMode="auto">
              <a:xfrm>
                <a:off x="2352" y="1922"/>
                <a:ext cx="970" cy="556"/>
              </a:xfrm>
              <a:prstGeom prst="rect">
                <a:avLst/>
              </a:prstGeom>
              <a:no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Circle</a:t>
                </a:r>
                <a:endParaRPr lang="en-CA">
                  <a:latin typeface="Times New Roman" pitchFamily="18" charset="0"/>
                  <a:cs typeface="Arial" pitchFamily="34" charset="0"/>
                </a:endParaRPr>
              </a:p>
            </p:txBody>
          </p:sp>
          <p:sp>
            <p:nvSpPr>
              <p:cNvPr id="323592" name="Rectangle 8"/>
              <p:cNvSpPr>
                <a:spLocks noChangeArrowheads="1"/>
              </p:cNvSpPr>
              <p:nvPr/>
            </p:nvSpPr>
            <p:spPr bwMode="auto">
              <a:xfrm>
                <a:off x="4108" y="1922"/>
                <a:ext cx="970" cy="556"/>
              </a:xfrm>
              <a:prstGeom prst="rect">
                <a:avLst/>
              </a:prstGeom>
              <a:no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Triangle</a:t>
                </a:r>
                <a:endParaRPr lang="en-CA">
                  <a:latin typeface="Times New Roman" pitchFamily="18" charset="0"/>
                  <a:cs typeface="Arial" pitchFamily="34" charset="0"/>
                </a:endParaRPr>
              </a:p>
            </p:txBody>
          </p:sp>
        </p:grpSp>
        <p:grpSp>
          <p:nvGrpSpPr>
            <p:cNvPr id="4" name="Group 9"/>
            <p:cNvGrpSpPr>
              <a:grpSpLocks/>
            </p:cNvGrpSpPr>
            <p:nvPr/>
          </p:nvGrpSpPr>
          <p:grpSpPr bwMode="auto">
            <a:xfrm>
              <a:off x="1224" y="1470"/>
              <a:ext cx="3369" cy="444"/>
              <a:chOff x="1224" y="1470"/>
              <a:chExt cx="3369" cy="444"/>
            </a:xfrm>
          </p:grpSpPr>
          <p:cxnSp>
            <p:nvCxnSpPr>
              <p:cNvPr id="323594" name="AutoShape 10"/>
              <p:cNvCxnSpPr>
                <a:cxnSpLocks noChangeShapeType="1"/>
                <a:stCxn id="323591" idx="0"/>
                <a:endCxn id="323587" idx="2"/>
              </p:cNvCxnSpPr>
              <p:nvPr/>
            </p:nvCxnSpPr>
            <p:spPr bwMode="auto">
              <a:xfrm flipV="1">
                <a:off x="2837" y="1478"/>
                <a:ext cx="0" cy="436"/>
              </a:xfrm>
              <a:prstGeom prst="straightConnector1">
                <a:avLst/>
              </a:prstGeom>
              <a:noFill/>
              <a:ln w="25400">
                <a:solidFill>
                  <a:schemeClr val="tx1"/>
                </a:solidFill>
                <a:round/>
                <a:headEnd/>
                <a:tailEnd type="none" w="lg" len="lg"/>
              </a:ln>
              <a:effectLst/>
            </p:spPr>
          </p:cxnSp>
          <p:cxnSp>
            <p:nvCxnSpPr>
              <p:cNvPr id="323595" name="AutoShape 11"/>
              <p:cNvCxnSpPr>
                <a:cxnSpLocks noChangeShapeType="1"/>
                <a:stCxn id="323590" idx="0"/>
              </p:cNvCxnSpPr>
              <p:nvPr/>
            </p:nvCxnSpPr>
            <p:spPr bwMode="auto">
              <a:xfrm rot="16200000">
                <a:off x="1944" y="1017"/>
                <a:ext cx="177" cy="1617"/>
              </a:xfrm>
              <a:prstGeom prst="bentConnector2">
                <a:avLst/>
              </a:prstGeom>
              <a:noFill/>
              <a:ln w="25400">
                <a:solidFill>
                  <a:schemeClr val="tx1"/>
                </a:solidFill>
                <a:miter lim="800000"/>
                <a:headEnd/>
                <a:tailEnd type="none" w="lg" len="lg"/>
              </a:ln>
              <a:effectLst/>
            </p:spPr>
          </p:cxnSp>
          <p:cxnSp>
            <p:nvCxnSpPr>
              <p:cNvPr id="323596" name="AutoShape 12"/>
              <p:cNvCxnSpPr>
                <a:cxnSpLocks noChangeShapeType="1"/>
                <a:stCxn id="323592" idx="0"/>
              </p:cNvCxnSpPr>
              <p:nvPr/>
            </p:nvCxnSpPr>
            <p:spPr bwMode="auto">
              <a:xfrm rot="5400000" flipH="1">
                <a:off x="3628" y="950"/>
                <a:ext cx="177" cy="1752"/>
              </a:xfrm>
              <a:prstGeom prst="bentConnector2">
                <a:avLst/>
              </a:prstGeom>
              <a:noFill/>
              <a:ln w="25400">
                <a:solidFill>
                  <a:schemeClr val="tx1"/>
                </a:solidFill>
                <a:miter lim="800000"/>
                <a:headEnd/>
                <a:tailEnd type="none" w="lg" len="lg"/>
              </a:ln>
              <a:effectLst/>
            </p:spPr>
          </p:cxnSp>
          <p:sp>
            <p:nvSpPr>
              <p:cNvPr id="323597" name="AutoShape 13"/>
              <p:cNvSpPr>
                <a:spLocks noChangeArrowheads="1"/>
              </p:cNvSpPr>
              <p:nvPr/>
            </p:nvSpPr>
            <p:spPr bwMode="auto">
              <a:xfrm>
                <a:off x="2784" y="1470"/>
                <a:ext cx="106" cy="125"/>
              </a:xfrm>
              <a:prstGeom prst="triangle">
                <a:avLst>
                  <a:gd name="adj" fmla="val 50000"/>
                </a:avLst>
              </a:prstGeom>
              <a:solidFill>
                <a:schemeClr val="bg1"/>
              </a:solidFill>
              <a:ln w="25400">
                <a:solidFill>
                  <a:schemeClr val="tx1"/>
                </a:solidFill>
                <a:miter lim="800000"/>
                <a:headEnd/>
                <a:tailEnd type="none" w="lg" len="lg"/>
              </a:ln>
              <a:effectLst/>
            </p:spPr>
            <p:txBody>
              <a:bodyPr wrap="none" anchor="ctr"/>
              <a:lstStyle/>
              <a:p>
                <a:endParaRPr lang="en-US"/>
              </a:p>
            </p:txBody>
          </p:sp>
        </p:grpSp>
      </p:grpSp>
      <p:grpSp>
        <p:nvGrpSpPr>
          <p:cNvPr id="5" name="Group 14"/>
          <p:cNvGrpSpPr>
            <a:grpSpLocks/>
          </p:cNvGrpSpPr>
          <p:nvPr/>
        </p:nvGrpSpPr>
        <p:grpSpPr bwMode="auto">
          <a:xfrm>
            <a:off x="1168400" y="4859338"/>
            <a:ext cx="1533525" cy="1670050"/>
            <a:chOff x="739" y="2484"/>
            <a:chExt cx="970" cy="925"/>
          </a:xfrm>
        </p:grpSpPr>
        <p:sp>
          <p:nvSpPr>
            <p:cNvPr id="323599" name="Rectangle 15"/>
            <p:cNvSpPr>
              <a:spLocks noChangeArrowheads="1"/>
            </p:cNvSpPr>
            <p:nvPr/>
          </p:nvSpPr>
          <p:spPr bwMode="auto">
            <a:xfrm>
              <a:off x="739" y="2853"/>
              <a:ext cx="970" cy="556"/>
            </a:xfrm>
            <a:prstGeom prst="rect">
              <a:avLst/>
            </a:prstGeom>
            <a:no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Square</a:t>
              </a:r>
              <a:endParaRPr lang="en-CA">
                <a:latin typeface="Times New Roman" pitchFamily="18" charset="0"/>
                <a:cs typeface="Arial" pitchFamily="34" charset="0"/>
              </a:endParaRPr>
            </a:p>
          </p:txBody>
        </p:sp>
        <p:grpSp>
          <p:nvGrpSpPr>
            <p:cNvPr id="6" name="Group 16"/>
            <p:cNvGrpSpPr>
              <a:grpSpLocks/>
            </p:cNvGrpSpPr>
            <p:nvPr/>
          </p:nvGrpSpPr>
          <p:grpSpPr bwMode="auto">
            <a:xfrm>
              <a:off x="1172" y="2484"/>
              <a:ext cx="106" cy="361"/>
              <a:chOff x="1172" y="2484"/>
              <a:chExt cx="106" cy="361"/>
            </a:xfrm>
          </p:grpSpPr>
          <p:cxnSp>
            <p:nvCxnSpPr>
              <p:cNvPr id="323601" name="AutoShape 17"/>
              <p:cNvCxnSpPr>
                <a:cxnSpLocks noChangeShapeType="1"/>
                <a:stCxn id="323599" idx="0"/>
                <a:endCxn id="323590" idx="2"/>
              </p:cNvCxnSpPr>
              <p:nvPr/>
            </p:nvCxnSpPr>
            <p:spPr bwMode="auto">
              <a:xfrm flipV="1">
                <a:off x="1224" y="2486"/>
                <a:ext cx="0" cy="359"/>
              </a:xfrm>
              <a:prstGeom prst="straightConnector1">
                <a:avLst/>
              </a:prstGeom>
              <a:noFill/>
              <a:ln w="25400">
                <a:solidFill>
                  <a:schemeClr val="tx1"/>
                </a:solidFill>
                <a:round/>
                <a:headEnd/>
                <a:tailEnd type="none" w="lg" len="lg"/>
              </a:ln>
              <a:effectLst/>
            </p:spPr>
          </p:cxnSp>
          <p:sp>
            <p:nvSpPr>
              <p:cNvPr id="323602" name="AutoShape 18"/>
              <p:cNvSpPr>
                <a:spLocks noChangeArrowheads="1"/>
              </p:cNvSpPr>
              <p:nvPr/>
            </p:nvSpPr>
            <p:spPr bwMode="auto">
              <a:xfrm>
                <a:off x="1172" y="2484"/>
                <a:ext cx="106" cy="125"/>
              </a:xfrm>
              <a:prstGeom prst="triangle">
                <a:avLst>
                  <a:gd name="adj" fmla="val 50000"/>
                </a:avLst>
              </a:prstGeom>
              <a:solidFill>
                <a:schemeClr val="bg1"/>
              </a:solidFill>
              <a:ln w="25400">
                <a:solidFill>
                  <a:schemeClr val="tx1"/>
                </a:solidFill>
                <a:miter lim="800000"/>
                <a:headEnd/>
                <a:tailEnd type="none" w="lg" len="lg"/>
              </a:ln>
              <a:effec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GB" dirty="0"/>
              <a:t>The </a:t>
            </a:r>
            <a:r>
              <a:rPr lang="en-GB" dirty="0" smtClean="0"/>
              <a:t>Software Design Process</a:t>
            </a:r>
            <a:endParaRPr lang="en-GB" dirty="0"/>
          </a:p>
        </p:txBody>
      </p:sp>
      <p:sp>
        <p:nvSpPr>
          <p:cNvPr id="75782" name="Rectangle 6"/>
          <p:cNvSpPr>
            <a:spLocks noChangeArrowheads="1"/>
          </p:cNvSpPr>
          <p:nvPr/>
        </p:nvSpPr>
        <p:spPr bwMode="auto">
          <a:xfrm>
            <a:off x="209550" y="1587500"/>
            <a:ext cx="8705850" cy="4953000"/>
          </a:xfrm>
          <a:prstGeom prst="rect">
            <a:avLst/>
          </a:prstGeom>
          <a:solidFill>
            <a:srgbClr val="CCFFFF"/>
          </a:solidFill>
          <a:ln w="12700">
            <a:noFill/>
            <a:miter lim="800000"/>
            <a:headEnd/>
            <a:tailEnd/>
          </a:ln>
          <a:effectLst/>
        </p:spPr>
        <p:txBody>
          <a:bodyPr wrap="none" anchor="ctr"/>
          <a:lstStyle/>
          <a:p>
            <a:endParaRPr lang="en-US"/>
          </a:p>
        </p:txBody>
      </p:sp>
      <p:pic>
        <p:nvPicPr>
          <p:cNvPr id="75783" name="Picture 7"/>
          <p:cNvPicPr>
            <a:picLocks noChangeAspect="1" noChangeArrowheads="1"/>
          </p:cNvPicPr>
          <p:nvPr/>
        </p:nvPicPr>
        <p:blipFill>
          <a:blip r:embed="rId2" cstate="print"/>
          <a:srcRect/>
          <a:stretch>
            <a:fillRect/>
          </a:stretch>
        </p:blipFill>
        <p:spPr bwMode="auto">
          <a:xfrm>
            <a:off x="533400" y="2362200"/>
            <a:ext cx="8305800" cy="3219450"/>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xfrm>
            <a:off x="682625" y="0"/>
            <a:ext cx="7740650" cy="1063625"/>
          </a:xfrm>
        </p:spPr>
        <p:txBody>
          <a:bodyPr/>
          <a:lstStyle/>
          <a:p>
            <a:r>
              <a:rPr lang="en-US" sz="4600"/>
              <a:t>Example</a:t>
            </a:r>
            <a:endParaRPr lang="en-CA" sz="4600"/>
          </a:p>
        </p:txBody>
      </p:sp>
      <p:sp>
        <p:nvSpPr>
          <p:cNvPr id="327683" name="Rectangle 3"/>
          <p:cNvSpPr>
            <a:spLocks noGrp="1" noChangeArrowheads="1"/>
          </p:cNvSpPr>
          <p:nvPr>
            <p:ph type="body" idx="1"/>
          </p:nvPr>
        </p:nvSpPr>
        <p:spPr>
          <a:xfrm>
            <a:off x="666750" y="1435100"/>
            <a:ext cx="7740650" cy="4403725"/>
          </a:xfrm>
        </p:spPr>
        <p:txBody>
          <a:bodyPr/>
          <a:lstStyle/>
          <a:p>
            <a:r>
              <a:rPr lang="en-US" sz="3200"/>
              <a:t>We are asked to build a system for keeping track of the time our workers spend working on customer projects.</a:t>
            </a:r>
          </a:p>
          <a:p>
            <a:r>
              <a:rPr lang="en-US" sz="3200"/>
              <a:t>We divide projects into activities, and the activities into tasks. A task is assigned to a worker, who could be a salaried worker or an hourly worker.</a:t>
            </a:r>
          </a:p>
          <a:p>
            <a:r>
              <a:rPr lang="en-US" sz="3200"/>
              <a:t>Each task requires a certain skill, and resources have various skills at various level of expertise.</a:t>
            </a:r>
            <a:endParaRPr lang="en-CA"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7683">
                                            <p:txEl>
                                              <p:pRg st="0" end="0"/>
                                            </p:txEl>
                                          </p:spTgt>
                                        </p:tgtEl>
                                        <p:attrNameLst>
                                          <p:attrName>style.visibility</p:attrName>
                                        </p:attrNameLst>
                                      </p:cBhvr>
                                      <p:to>
                                        <p:strVal val="visible"/>
                                      </p:to>
                                    </p:set>
                                    <p:animEffect transition="in" filter="dissolve">
                                      <p:cBhvr>
                                        <p:cTn id="7" dur="500"/>
                                        <p:tgtEl>
                                          <p:spTgt spid="327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27683">
                                            <p:txEl>
                                              <p:pRg st="1" end="1"/>
                                            </p:txEl>
                                          </p:spTgt>
                                        </p:tgtEl>
                                        <p:attrNameLst>
                                          <p:attrName>style.visibility</p:attrName>
                                        </p:attrNameLst>
                                      </p:cBhvr>
                                      <p:to>
                                        <p:strVal val="visible"/>
                                      </p:to>
                                    </p:set>
                                    <p:animEffect transition="in" filter="dissolve">
                                      <p:cBhvr>
                                        <p:cTn id="12" dur="500"/>
                                        <p:tgtEl>
                                          <p:spTgt spid="327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7683">
                                            <p:txEl>
                                              <p:pRg st="2" end="2"/>
                                            </p:txEl>
                                          </p:spTgt>
                                        </p:tgtEl>
                                        <p:attrNameLst>
                                          <p:attrName>style.visibility</p:attrName>
                                        </p:attrNameLst>
                                      </p:cBhvr>
                                      <p:to>
                                        <p:strVal val="visible"/>
                                      </p:to>
                                    </p:set>
                                    <p:animEffect transition="in" filter="dissolve">
                                      <p:cBhvr>
                                        <p:cTn id="17" dur="500"/>
                                        <p:tgtEl>
                                          <p:spTgt spid="327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682625" y="0"/>
            <a:ext cx="7740650" cy="987425"/>
          </a:xfrm>
        </p:spPr>
        <p:txBody>
          <a:bodyPr/>
          <a:lstStyle/>
          <a:p>
            <a:r>
              <a:rPr lang="en-US"/>
              <a:t>Steps</a:t>
            </a:r>
            <a:endParaRPr lang="en-CA"/>
          </a:p>
        </p:txBody>
      </p:sp>
      <p:sp>
        <p:nvSpPr>
          <p:cNvPr id="329731" name="Rectangle 3"/>
          <p:cNvSpPr>
            <a:spLocks noGrp="1" noChangeArrowheads="1"/>
          </p:cNvSpPr>
          <p:nvPr>
            <p:ph type="body" idx="1"/>
          </p:nvPr>
        </p:nvSpPr>
        <p:spPr>
          <a:xfrm>
            <a:off x="666750" y="1670050"/>
            <a:ext cx="7740650" cy="5162550"/>
          </a:xfrm>
        </p:spPr>
        <p:txBody>
          <a:bodyPr/>
          <a:lstStyle/>
          <a:p>
            <a:pPr>
              <a:lnSpc>
                <a:spcPct val="90000"/>
              </a:lnSpc>
            </a:pPr>
            <a:r>
              <a:rPr lang="en-US"/>
              <a:t>Analyze the written requirements</a:t>
            </a:r>
          </a:p>
          <a:p>
            <a:pPr lvl="1">
              <a:lnSpc>
                <a:spcPct val="90000"/>
              </a:lnSpc>
            </a:pPr>
            <a:r>
              <a:rPr lang="en-US"/>
              <a:t>Extract nouns: make them classes</a:t>
            </a:r>
          </a:p>
          <a:p>
            <a:pPr lvl="1">
              <a:lnSpc>
                <a:spcPct val="90000"/>
              </a:lnSpc>
            </a:pPr>
            <a:r>
              <a:rPr lang="en-US"/>
              <a:t>Extract verbs: make them associations</a:t>
            </a:r>
          </a:p>
          <a:p>
            <a:pPr lvl="1">
              <a:lnSpc>
                <a:spcPct val="90000"/>
              </a:lnSpc>
            </a:pPr>
            <a:r>
              <a:rPr lang="en-US"/>
              <a:t>Draw the OOA UML class diagrams</a:t>
            </a:r>
          </a:p>
          <a:p>
            <a:pPr lvl="1">
              <a:lnSpc>
                <a:spcPct val="90000"/>
              </a:lnSpc>
            </a:pPr>
            <a:r>
              <a:rPr lang="en-US"/>
              <a:t>Determine attributes</a:t>
            </a:r>
          </a:p>
          <a:p>
            <a:pPr lvl="1">
              <a:lnSpc>
                <a:spcPct val="90000"/>
              </a:lnSpc>
            </a:pPr>
            <a:r>
              <a:rPr lang="en-US"/>
              <a:t>Draw object diagrams to clarify class diagrams</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en-US"/>
              <a:t>Steps (contd..)</a:t>
            </a:r>
          </a:p>
        </p:txBody>
      </p:sp>
      <p:sp>
        <p:nvSpPr>
          <p:cNvPr id="331779" name="Rectangle 3"/>
          <p:cNvSpPr>
            <a:spLocks noGrp="1" noChangeArrowheads="1"/>
          </p:cNvSpPr>
          <p:nvPr>
            <p:ph type="body" idx="1"/>
          </p:nvPr>
        </p:nvSpPr>
        <p:spPr/>
        <p:txBody>
          <a:bodyPr/>
          <a:lstStyle/>
          <a:p>
            <a:pPr>
              <a:lnSpc>
                <a:spcPct val="90000"/>
              </a:lnSpc>
            </a:pPr>
            <a:r>
              <a:rPr lang="en-US"/>
              <a:t>Determine the system’s use cases</a:t>
            </a:r>
          </a:p>
          <a:p>
            <a:pPr lvl="1">
              <a:lnSpc>
                <a:spcPct val="90000"/>
              </a:lnSpc>
            </a:pPr>
            <a:r>
              <a:rPr lang="en-US"/>
              <a:t>Identify Actors</a:t>
            </a:r>
          </a:p>
          <a:p>
            <a:pPr lvl="1">
              <a:lnSpc>
                <a:spcPct val="90000"/>
              </a:lnSpc>
            </a:pPr>
            <a:r>
              <a:rPr lang="en-US"/>
              <a:t>Identify use case</a:t>
            </a:r>
          </a:p>
          <a:p>
            <a:pPr lvl="1">
              <a:lnSpc>
                <a:spcPct val="90000"/>
              </a:lnSpc>
            </a:pPr>
            <a:r>
              <a:rPr lang="en-US"/>
              <a:t>Relate use cases</a:t>
            </a:r>
          </a:p>
          <a:p>
            <a:pPr>
              <a:lnSpc>
                <a:spcPct val="90000"/>
              </a:lnSpc>
            </a:pPr>
            <a:r>
              <a:rPr lang="en-US"/>
              <a:t>Draw sequence diagrams</a:t>
            </a:r>
          </a:p>
          <a:p>
            <a:pPr lvl="1">
              <a:lnSpc>
                <a:spcPct val="90000"/>
              </a:lnSpc>
            </a:pPr>
            <a:r>
              <a:rPr lang="en-US"/>
              <a:t>One per use case</a:t>
            </a:r>
          </a:p>
          <a:p>
            <a:pPr lvl="1">
              <a:lnSpc>
                <a:spcPct val="90000"/>
              </a:lnSpc>
            </a:pPr>
            <a:r>
              <a:rPr lang="en-US"/>
              <a:t>Use to assign responsibilities to classes</a:t>
            </a:r>
          </a:p>
          <a:p>
            <a:pPr>
              <a:lnSpc>
                <a:spcPct val="90000"/>
              </a:lnSpc>
            </a:pPr>
            <a:r>
              <a:rPr lang="en-US"/>
              <a:t>Add methods to OOA classes</a:t>
            </a:r>
            <a:endParaRPr lang="en-CA"/>
          </a:p>
          <a:p>
            <a:pPr>
              <a:lnSpc>
                <a:spcPct val="90000"/>
              </a:lnSpc>
            </a:pPr>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682625" y="0"/>
            <a:ext cx="7740650" cy="911225"/>
          </a:xfrm>
        </p:spPr>
        <p:txBody>
          <a:bodyPr/>
          <a:lstStyle/>
          <a:p>
            <a:r>
              <a:rPr lang="en-US" sz="4600"/>
              <a:t>Example</a:t>
            </a:r>
            <a:endParaRPr lang="en-CA" sz="4600"/>
          </a:p>
        </p:txBody>
      </p:sp>
      <p:sp>
        <p:nvSpPr>
          <p:cNvPr id="333827" name="Rectangle 3"/>
          <p:cNvSpPr>
            <a:spLocks noGrp="1" noChangeArrowheads="1"/>
          </p:cNvSpPr>
          <p:nvPr>
            <p:ph type="body" idx="1"/>
          </p:nvPr>
        </p:nvSpPr>
        <p:spPr>
          <a:xfrm>
            <a:off x="682625" y="1365250"/>
            <a:ext cx="7740650" cy="1746250"/>
          </a:xfrm>
        </p:spPr>
        <p:txBody>
          <a:bodyPr/>
          <a:lstStyle/>
          <a:p>
            <a:r>
              <a:rPr lang="en-US" sz="3200"/>
              <a:t>We are asked to build a system for keeping track of the time our workers spend working on customer projects.</a:t>
            </a:r>
          </a:p>
        </p:txBody>
      </p:sp>
      <p:sp>
        <p:nvSpPr>
          <p:cNvPr id="333828" name="Rectangle 4"/>
          <p:cNvSpPr>
            <a:spLocks noChangeArrowheads="1"/>
          </p:cNvSpPr>
          <p:nvPr/>
        </p:nvSpPr>
        <p:spPr bwMode="auto">
          <a:xfrm>
            <a:off x="2001838" y="3616325"/>
            <a:ext cx="1606550" cy="515938"/>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Worker</a:t>
            </a:r>
            <a:endParaRPr lang="en-CA">
              <a:latin typeface="Times New Roman" pitchFamily="18" charset="0"/>
              <a:cs typeface="Arial" pitchFamily="34" charset="0"/>
            </a:endParaRPr>
          </a:p>
        </p:txBody>
      </p:sp>
      <p:sp>
        <p:nvSpPr>
          <p:cNvPr id="333829" name="Rectangle 5"/>
          <p:cNvSpPr>
            <a:spLocks noChangeArrowheads="1"/>
          </p:cNvSpPr>
          <p:nvPr/>
        </p:nvSpPr>
        <p:spPr bwMode="auto">
          <a:xfrm>
            <a:off x="6115050" y="3116263"/>
            <a:ext cx="1608138" cy="515937"/>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Customer</a:t>
            </a:r>
            <a:endParaRPr lang="en-CA">
              <a:latin typeface="Times New Roman" pitchFamily="18" charset="0"/>
              <a:cs typeface="Arial" pitchFamily="34" charset="0"/>
            </a:endParaRPr>
          </a:p>
        </p:txBody>
      </p:sp>
      <p:sp>
        <p:nvSpPr>
          <p:cNvPr id="333830" name="Rectangle 6"/>
          <p:cNvSpPr>
            <a:spLocks noChangeArrowheads="1"/>
          </p:cNvSpPr>
          <p:nvPr/>
        </p:nvSpPr>
        <p:spPr bwMode="auto">
          <a:xfrm>
            <a:off x="6116638" y="4738688"/>
            <a:ext cx="1608137" cy="515937"/>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Project</a:t>
            </a:r>
            <a:endParaRPr lang="en-CA">
              <a:latin typeface="Times New Roman" pitchFamily="18" charset="0"/>
              <a:cs typeface="Arial" pitchFamily="34" charset="0"/>
            </a:endParaRPr>
          </a:p>
        </p:txBody>
      </p:sp>
      <p:sp>
        <p:nvSpPr>
          <p:cNvPr id="333831" name="Rectangle 7"/>
          <p:cNvSpPr>
            <a:spLocks noChangeArrowheads="1"/>
          </p:cNvSpPr>
          <p:nvPr/>
        </p:nvSpPr>
        <p:spPr bwMode="auto">
          <a:xfrm>
            <a:off x="2003425" y="5207000"/>
            <a:ext cx="1606550" cy="515938"/>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Time</a:t>
            </a:r>
            <a:endParaRPr lang="en-CA">
              <a:latin typeface="Times New Roman" pitchFamily="18" charset="0"/>
              <a:cs typeface="Arial" pitchFamily="34" charset="0"/>
            </a:endParaRPr>
          </a:p>
        </p:txBody>
      </p:sp>
      <p:grpSp>
        <p:nvGrpSpPr>
          <p:cNvPr id="2" name="Group 8"/>
          <p:cNvGrpSpPr>
            <a:grpSpLocks/>
          </p:cNvGrpSpPr>
          <p:nvPr/>
        </p:nvGrpSpPr>
        <p:grpSpPr bwMode="auto">
          <a:xfrm>
            <a:off x="3621088" y="3873500"/>
            <a:ext cx="2482850" cy="1123950"/>
            <a:chOff x="2291" y="2112"/>
            <a:chExt cx="1570" cy="710"/>
          </a:xfrm>
        </p:grpSpPr>
        <p:cxnSp>
          <p:nvCxnSpPr>
            <p:cNvPr id="333833" name="AutoShape 9"/>
            <p:cNvCxnSpPr>
              <a:cxnSpLocks noChangeShapeType="1"/>
              <a:stCxn id="333830" idx="1"/>
              <a:endCxn id="333828" idx="3"/>
            </p:cNvCxnSpPr>
            <p:nvPr/>
          </p:nvCxnSpPr>
          <p:spPr bwMode="auto">
            <a:xfrm flipH="1" flipV="1">
              <a:off x="2291" y="2112"/>
              <a:ext cx="1570" cy="710"/>
            </a:xfrm>
            <a:prstGeom prst="straightConnector1">
              <a:avLst/>
            </a:prstGeom>
            <a:noFill/>
            <a:ln w="25400">
              <a:solidFill>
                <a:schemeClr val="tx1"/>
              </a:solidFill>
              <a:round/>
              <a:headEnd/>
              <a:tailEnd type="none" w="lg" len="lg"/>
            </a:ln>
            <a:effectLst/>
          </p:spPr>
        </p:cxnSp>
        <p:sp>
          <p:nvSpPr>
            <p:cNvPr id="333834" name="Text Box 10"/>
            <p:cNvSpPr txBox="1">
              <a:spLocks noChangeArrowheads="1"/>
            </p:cNvSpPr>
            <p:nvPr/>
          </p:nvSpPr>
          <p:spPr bwMode="auto">
            <a:xfrm rot="1413756">
              <a:off x="2744" y="2278"/>
              <a:ext cx="974" cy="288"/>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assigned to</a:t>
              </a:r>
              <a:endParaRPr lang="en-CA">
                <a:latin typeface="Times New Roman" pitchFamily="18" charset="0"/>
                <a:cs typeface="Arial" pitchFamily="34" charset="0"/>
              </a:endParaRPr>
            </a:p>
          </p:txBody>
        </p:sp>
      </p:grpSp>
      <p:grpSp>
        <p:nvGrpSpPr>
          <p:cNvPr id="3" name="Group 11"/>
          <p:cNvGrpSpPr>
            <a:grpSpLocks/>
          </p:cNvGrpSpPr>
          <p:nvPr/>
        </p:nvGrpSpPr>
        <p:grpSpPr bwMode="auto">
          <a:xfrm>
            <a:off x="3622675" y="4902200"/>
            <a:ext cx="2481263" cy="561975"/>
            <a:chOff x="2292" y="2762"/>
            <a:chExt cx="1569" cy="356"/>
          </a:xfrm>
        </p:grpSpPr>
        <p:cxnSp>
          <p:nvCxnSpPr>
            <p:cNvPr id="333836" name="AutoShape 12"/>
            <p:cNvCxnSpPr>
              <a:cxnSpLocks noChangeShapeType="1"/>
              <a:stCxn id="333831" idx="3"/>
              <a:endCxn id="333830" idx="1"/>
            </p:cNvCxnSpPr>
            <p:nvPr/>
          </p:nvCxnSpPr>
          <p:spPr bwMode="auto">
            <a:xfrm flipV="1">
              <a:off x="2292" y="2822"/>
              <a:ext cx="1569" cy="296"/>
            </a:xfrm>
            <a:prstGeom prst="straightConnector1">
              <a:avLst/>
            </a:prstGeom>
            <a:noFill/>
            <a:ln w="25400">
              <a:solidFill>
                <a:schemeClr val="tx1"/>
              </a:solidFill>
              <a:round/>
              <a:headEnd/>
              <a:tailEnd type="none" w="lg" len="lg"/>
            </a:ln>
            <a:effectLst/>
          </p:spPr>
        </p:cxnSp>
        <p:sp>
          <p:nvSpPr>
            <p:cNvPr id="333837" name="Text Box 13"/>
            <p:cNvSpPr txBox="1">
              <a:spLocks noChangeArrowheads="1"/>
            </p:cNvSpPr>
            <p:nvPr/>
          </p:nvSpPr>
          <p:spPr bwMode="auto">
            <a:xfrm rot="-644004">
              <a:off x="2621" y="2762"/>
              <a:ext cx="660" cy="290"/>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against</a:t>
              </a:r>
              <a:endParaRPr lang="en-CA">
                <a:latin typeface="Times New Roman" pitchFamily="18" charset="0"/>
                <a:cs typeface="Arial" pitchFamily="34" charset="0"/>
              </a:endParaRPr>
            </a:p>
          </p:txBody>
        </p:sp>
      </p:grpSp>
      <p:grpSp>
        <p:nvGrpSpPr>
          <p:cNvPr id="4" name="Group 14"/>
          <p:cNvGrpSpPr>
            <a:grpSpLocks/>
          </p:cNvGrpSpPr>
          <p:nvPr/>
        </p:nvGrpSpPr>
        <p:grpSpPr bwMode="auto">
          <a:xfrm>
            <a:off x="2090738" y="4144963"/>
            <a:ext cx="1011237" cy="1049337"/>
            <a:chOff x="1343" y="2283"/>
            <a:chExt cx="639" cy="664"/>
          </a:xfrm>
        </p:grpSpPr>
        <p:cxnSp>
          <p:nvCxnSpPr>
            <p:cNvPr id="333839" name="AutoShape 15"/>
            <p:cNvCxnSpPr>
              <a:cxnSpLocks noChangeShapeType="1"/>
              <a:stCxn id="333828" idx="2"/>
              <a:endCxn id="333831" idx="0"/>
            </p:cNvCxnSpPr>
            <p:nvPr/>
          </p:nvCxnSpPr>
          <p:spPr bwMode="auto">
            <a:xfrm>
              <a:off x="1775" y="2283"/>
              <a:ext cx="1" cy="664"/>
            </a:xfrm>
            <a:prstGeom prst="straightConnector1">
              <a:avLst/>
            </a:prstGeom>
            <a:noFill/>
            <a:ln w="25400">
              <a:solidFill>
                <a:schemeClr val="tx1"/>
              </a:solidFill>
              <a:round/>
              <a:headEnd/>
              <a:tailEnd type="none" w="lg" len="lg"/>
            </a:ln>
            <a:effectLst/>
          </p:spPr>
        </p:cxnSp>
        <p:sp>
          <p:nvSpPr>
            <p:cNvPr id="333840" name="Text Box 16"/>
            <p:cNvSpPr txBox="1">
              <a:spLocks noChangeArrowheads="1"/>
            </p:cNvSpPr>
            <p:nvPr/>
          </p:nvSpPr>
          <p:spPr bwMode="auto">
            <a:xfrm>
              <a:off x="1343" y="2456"/>
              <a:ext cx="639" cy="288"/>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spends</a:t>
              </a:r>
              <a:endParaRPr lang="en-CA">
                <a:latin typeface="Times New Roman" pitchFamily="18" charset="0"/>
                <a:cs typeface="Arial" pitchFamily="34" charset="0"/>
              </a:endParaRPr>
            </a:p>
          </p:txBody>
        </p:sp>
      </p:grpSp>
      <p:grpSp>
        <p:nvGrpSpPr>
          <p:cNvPr id="5" name="Group 17"/>
          <p:cNvGrpSpPr>
            <a:grpSpLocks/>
          </p:cNvGrpSpPr>
          <p:nvPr/>
        </p:nvGrpSpPr>
        <p:grpSpPr bwMode="auto">
          <a:xfrm>
            <a:off x="6935788" y="3662363"/>
            <a:ext cx="287337" cy="1187450"/>
            <a:chOff x="4347" y="1978"/>
            <a:chExt cx="182" cy="751"/>
          </a:xfrm>
        </p:grpSpPr>
        <p:sp>
          <p:nvSpPr>
            <p:cNvPr id="333842" name="Text Box 18"/>
            <p:cNvSpPr txBox="1">
              <a:spLocks noChangeArrowheads="1"/>
            </p:cNvSpPr>
            <p:nvPr/>
          </p:nvSpPr>
          <p:spPr bwMode="auto">
            <a:xfrm>
              <a:off x="4347" y="2517"/>
              <a:ext cx="180" cy="2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a:t>
              </a:r>
              <a:endParaRPr lang="en-CA" sz="1600">
                <a:latin typeface="Times New Roman" pitchFamily="18" charset="0"/>
                <a:cs typeface="Arial" pitchFamily="34" charset="0"/>
              </a:endParaRPr>
            </a:p>
          </p:txBody>
        </p:sp>
        <p:sp>
          <p:nvSpPr>
            <p:cNvPr id="333843" name="Text Box 19"/>
            <p:cNvSpPr txBox="1">
              <a:spLocks noChangeArrowheads="1"/>
            </p:cNvSpPr>
            <p:nvPr/>
          </p:nvSpPr>
          <p:spPr bwMode="auto">
            <a:xfrm>
              <a:off x="4349" y="1978"/>
              <a:ext cx="180" cy="2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1</a:t>
              </a:r>
              <a:endParaRPr lang="en-CA" sz="1600">
                <a:latin typeface="Times New Roman" pitchFamily="18" charset="0"/>
                <a:cs typeface="Arial" pitchFamily="34" charset="0"/>
              </a:endParaRPr>
            </a:p>
          </p:txBody>
        </p:sp>
      </p:grpSp>
      <p:grpSp>
        <p:nvGrpSpPr>
          <p:cNvPr id="6" name="Group 20"/>
          <p:cNvGrpSpPr>
            <a:grpSpLocks/>
          </p:cNvGrpSpPr>
          <p:nvPr/>
        </p:nvGrpSpPr>
        <p:grpSpPr bwMode="auto">
          <a:xfrm>
            <a:off x="3597275" y="3638550"/>
            <a:ext cx="2435225" cy="1382713"/>
            <a:chOff x="2275" y="1963"/>
            <a:chExt cx="1541" cy="875"/>
          </a:xfrm>
        </p:grpSpPr>
        <p:sp>
          <p:nvSpPr>
            <p:cNvPr id="333845" name="Text Box 21"/>
            <p:cNvSpPr txBox="1">
              <a:spLocks noChangeArrowheads="1"/>
            </p:cNvSpPr>
            <p:nvPr/>
          </p:nvSpPr>
          <p:spPr bwMode="auto">
            <a:xfrm>
              <a:off x="2275" y="1963"/>
              <a:ext cx="188"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a:t>
              </a:r>
              <a:endParaRPr lang="en-CA" sz="1800">
                <a:latin typeface="Times New Roman" pitchFamily="18" charset="0"/>
                <a:cs typeface="Arial" pitchFamily="34" charset="0"/>
              </a:endParaRPr>
            </a:p>
          </p:txBody>
        </p:sp>
        <p:sp>
          <p:nvSpPr>
            <p:cNvPr id="333846" name="Text Box 22"/>
            <p:cNvSpPr txBox="1">
              <a:spLocks noChangeArrowheads="1"/>
            </p:cNvSpPr>
            <p:nvPr/>
          </p:nvSpPr>
          <p:spPr bwMode="auto">
            <a:xfrm>
              <a:off x="3628" y="2607"/>
              <a:ext cx="188"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a:t>
              </a:r>
              <a:endParaRPr lang="en-CA" sz="1800">
                <a:latin typeface="Times New Roman" pitchFamily="18" charset="0"/>
                <a:cs typeface="Arial" pitchFamily="34" charset="0"/>
              </a:endParaRPr>
            </a:p>
          </p:txBody>
        </p:sp>
      </p:grpSp>
      <p:grpSp>
        <p:nvGrpSpPr>
          <p:cNvPr id="7" name="Group 23"/>
          <p:cNvGrpSpPr>
            <a:grpSpLocks/>
          </p:cNvGrpSpPr>
          <p:nvPr/>
        </p:nvGrpSpPr>
        <p:grpSpPr bwMode="auto">
          <a:xfrm>
            <a:off x="3671888" y="5033963"/>
            <a:ext cx="2362200" cy="776287"/>
            <a:chOff x="2323" y="2846"/>
            <a:chExt cx="1494" cy="490"/>
          </a:xfrm>
        </p:grpSpPr>
        <p:sp>
          <p:nvSpPr>
            <p:cNvPr id="333848" name="Text Box 24"/>
            <p:cNvSpPr txBox="1">
              <a:spLocks noChangeArrowheads="1"/>
            </p:cNvSpPr>
            <p:nvPr/>
          </p:nvSpPr>
          <p:spPr bwMode="auto">
            <a:xfrm>
              <a:off x="2323" y="3105"/>
              <a:ext cx="188"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a:t>
              </a:r>
              <a:endParaRPr lang="en-CA" sz="1800">
                <a:latin typeface="Times New Roman" pitchFamily="18" charset="0"/>
                <a:cs typeface="Arial" pitchFamily="34" charset="0"/>
              </a:endParaRPr>
            </a:p>
          </p:txBody>
        </p:sp>
        <p:sp>
          <p:nvSpPr>
            <p:cNvPr id="333849" name="Text Box 25"/>
            <p:cNvSpPr txBox="1">
              <a:spLocks noChangeArrowheads="1"/>
            </p:cNvSpPr>
            <p:nvPr/>
          </p:nvSpPr>
          <p:spPr bwMode="auto">
            <a:xfrm>
              <a:off x="3629" y="2846"/>
              <a:ext cx="188"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a:t>
              </a:r>
              <a:endParaRPr lang="en-CA" sz="1800">
                <a:latin typeface="Times New Roman" pitchFamily="18" charset="0"/>
                <a:cs typeface="Arial" pitchFamily="34" charset="0"/>
              </a:endParaRPr>
            </a:p>
          </p:txBody>
        </p:sp>
      </p:grpSp>
      <p:grpSp>
        <p:nvGrpSpPr>
          <p:cNvPr id="8" name="Group 26"/>
          <p:cNvGrpSpPr>
            <a:grpSpLocks/>
          </p:cNvGrpSpPr>
          <p:nvPr/>
        </p:nvGrpSpPr>
        <p:grpSpPr bwMode="auto">
          <a:xfrm>
            <a:off x="2792413" y="4160838"/>
            <a:ext cx="284162" cy="1158875"/>
            <a:chOff x="1766" y="2293"/>
            <a:chExt cx="180" cy="733"/>
          </a:xfrm>
        </p:grpSpPr>
        <p:sp>
          <p:nvSpPr>
            <p:cNvPr id="333851" name="Text Box 27"/>
            <p:cNvSpPr txBox="1">
              <a:spLocks noChangeArrowheads="1"/>
            </p:cNvSpPr>
            <p:nvPr/>
          </p:nvSpPr>
          <p:spPr bwMode="auto">
            <a:xfrm>
              <a:off x="1766" y="2814"/>
              <a:ext cx="180" cy="2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a:t>
              </a:r>
              <a:endParaRPr lang="en-CA" sz="1600">
                <a:latin typeface="Times New Roman" pitchFamily="18" charset="0"/>
                <a:cs typeface="Arial" pitchFamily="34" charset="0"/>
              </a:endParaRPr>
            </a:p>
          </p:txBody>
        </p:sp>
        <p:sp>
          <p:nvSpPr>
            <p:cNvPr id="333852" name="Text Box 28"/>
            <p:cNvSpPr txBox="1">
              <a:spLocks noChangeArrowheads="1"/>
            </p:cNvSpPr>
            <p:nvPr/>
          </p:nvSpPr>
          <p:spPr bwMode="auto">
            <a:xfrm>
              <a:off x="1766" y="2293"/>
              <a:ext cx="180" cy="2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1</a:t>
              </a:r>
              <a:endParaRPr lang="en-CA" sz="1600">
                <a:latin typeface="Times New Roman" pitchFamily="18" charset="0"/>
                <a:cs typeface="Arial" pitchFamily="34" charset="0"/>
              </a:endParaRPr>
            </a:p>
          </p:txBody>
        </p:sp>
      </p:grpSp>
      <p:grpSp>
        <p:nvGrpSpPr>
          <p:cNvPr id="9" name="Group 29"/>
          <p:cNvGrpSpPr>
            <a:grpSpLocks/>
          </p:cNvGrpSpPr>
          <p:nvPr/>
        </p:nvGrpSpPr>
        <p:grpSpPr bwMode="auto">
          <a:xfrm>
            <a:off x="6843713" y="3644900"/>
            <a:ext cx="1279525" cy="1081088"/>
            <a:chOff x="4329" y="1967"/>
            <a:chExt cx="809" cy="684"/>
          </a:xfrm>
        </p:grpSpPr>
        <p:grpSp>
          <p:nvGrpSpPr>
            <p:cNvPr id="10" name="Group 30"/>
            <p:cNvGrpSpPr>
              <a:grpSpLocks/>
            </p:cNvGrpSpPr>
            <p:nvPr/>
          </p:nvGrpSpPr>
          <p:grpSpPr bwMode="auto">
            <a:xfrm>
              <a:off x="4330" y="1967"/>
              <a:ext cx="808" cy="684"/>
              <a:chOff x="4340" y="1967"/>
              <a:chExt cx="808" cy="684"/>
            </a:xfrm>
          </p:grpSpPr>
          <p:cxnSp>
            <p:nvCxnSpPr>
              <p:cNvPr id="333855" name="AutoShape 31"/>
              <p:cNvCxnSpPr>
                <a:cxnSpLocks noChangeShapeType="1"/>
                <a:stCxn id="333829" idx="2"/>
                <a:endCxn id="333830" idx="0"/>
              </p:cNvCxnSpPr>
              <p:nvPr/>
            </p:nvCxnSpPr>
            <p:spPr bwMode="auto">
              <a:xfrm>
                <a:off x="4377" y="1967"/>
                <a:ext cx="1" cy="684"/>
              </a:xfrm>
              <a:prstGeom prst="straightConnector1">
                <a:avLst/>
              </a:prstGeom>
              <a:noFill/>
              <a:ln w="25400">
                <a:solidFill>
                  <a:schemeClr val="tx1"/>
                </a:solidFill>
                <a:round/>
                <a:headEnd type="none" w="lg" len="lg"/>
                <a:tailEnd type="none" w="lg" len="lg"/>
              </a:ln>
              <a:effectLst/>
            </p:spPr>
          </p:cxnSp>
          <p:sp>
            <p:nvSpPr>
              <p:cNvPr id="333856" name="Text Box 32"/>
              <p:cNvSpPr txBox="1">
                <a:spLocks noChangeArrowheads="1"/>
              </p:cNvSpPr>
              <p:nvPr/>
            </p:nvSpPr>
            <p:spPr bwMode="auto">
              <a:xfrm>
                <a:off x="4340" y="2166"/>
                <a:ext cx="808" cy="288"/>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contracts</a:t>
                </a:r>
                <a:endParaRPr lang="en-CA">
                  <a:latin typeface="Times New Roman" pitchFamily="18" charset="0"/>
                  <a:cs typeface="Arial" pitchFamily="34" charset="0"/>
                </a:endParaRPr>
              </a:p>
            </p:txBody>
          </p:sp>
        </p:grpSp>
        <p:sp>
          <p:nvSpPr>
            <p:cNvPr id="333857" name="AutoShape 33"/>
            <p:cNvSpPr>
              <a:spLocks noChangeArrowheads="1"/>
            </p:cNvSpPr>
            <p:nvPr/>
          </p:nvSpPr>
          <p:spPr bwMode="auto">
            <a:xfrm>
              <a:off x="4329" y="1968"/>
              <a:ext cx="86" cy="144"/>
            </a:xfrm>
            <a:prstGeom prst="diamond">
              <a:avLst/>
            </a:prstGeom>
            <a:solidFill>
              <a:schemeClr val="bg1"/>
            </a:solidFill>
            <a:ln w="25400">
              <a:solidFill>
                <a:schemeClr val="tx1"/>
              </a:solidFill>
              <a:miter lim="800000"/>
              <a:headEnd/>
              <a:tailEnd type="none" w="lg" len="lg"/>
            </a:ln>
            <a:effec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3829"/>
                                        </p:tgtEl>
                                        <p:attrNameLst>
                                          <p:attrName>style.visibility</p:attrName>
                                        </p:attrNameLst>
                                      </p:cBhvr>
                                      <p:to>
                                        <p:strVal val="visible"/>
                                      </p:to>
                                    </p:set>
                                    <p:animEffect transition="in" filter="dissolve">
                                      <p:cBhvr>
                                        <p:cTn id="7" dur="500"/>
                                        <p:tgtEl>
                                          <p:spTgt spid="33382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33830"/>
                                        </p:tgtEl>
                                        <p:attrNameLst>
                                          <p:attrName>style.visibility</p:attrName>
                                        </p:attrNameLst>
                                      </p:cBhvr>
                                      <p:to>
                                        <p:strVal val="visible"/>
                                      </p:to>
                                    </p:set>
                                    <p:animEffect transition="in" filter="dissolve">
                                      <p:cBhvr>
                                        <p:cTn id="11" dur="500"/>
                                        <p:tgtEl>
                                          <p:spTgt spid="3338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333828"/>
                                        </p:tgtEl>
                                        <p:attrNameLst>
                                          <p:attrName>style.visibility</p:attrName>
                                        </p:attrNameLst>
                                      </p:cBhvr>
                                      <p:to>
                                        <p:strVal val="visible"/>
                                      </p:to>
                                    </p:set>
                                    <p:animEffect transition="in" filter="dissolve">
                                      <p:cBhvr>
                                        <p:cTn id="23" dur="500"/>
                                        <p:tgtEl>
                                          <p:spTgt spid="3338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par>
                                <p:cTn id="29" presetID="9"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333831"/>
                                        </p:tgtEl>
                                        <p:attrNameLst>
                                          <p:attrName>style.visibility</p:attrName>
                                        </p:attrNameLst>
                                      </p:cBhvr>
                                      <p:to>
                                        <p:strVal val="visible"/>
                                      </p:to>
                                    </p:set>
                                    <p:animEffect transition="in" filter="dissolve">
                                      <p:cBhvr>
                                        <p:cTn id="35" dur="500"/>
                                        <p:tgtEl>
                                          <p:spTgt spid="333831"/>
                                        </p:tgtEl>
                                      </p:cBhvr>
                                    </p:animEffect>
                                  </p:childTnLst>
                                </p:cTn>
                              </p:par>
                            </p:childTnLst>
                          </p:cTn>
                        </p:par>
                        <p:par>
                          <p:cTn id="36" fill="hold">
                            <p:stCondLst>
                              <p:cond delay="1000"/>
                            </p:stCondLst>
                            <p:childTnLst>
                              <p:par>
                                <p:cTn id="37" presetID="22" presetClass="entr" presetSubtype="1"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par>
                                <p:cTn id="40" presetID="9"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par>
                                <p:cTn id="48" presetID="9"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dissolv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6"/>
                                        </p:tgtEl>
                                        <p:attrNameLst>
                                          <p:attrName>ppt_x</p:attrName>
                                        </p:attrNameLst>
                                      </p:cBhvr>
                                      <p:tavLst>
                                        <p:tav tm="0">
                                          <p:val>
                                            <p:strVal val="ppt_x"/>
                                          </p:val>
                                        </p:tav>
                                        <p:tav tm="100000">
                                          <p:val>
                                            <p:strVal val="ppt_x"/>
                                          </p:val>
                                        </p:tav>
                                      </p:tavLst>
                                    </p:anim>
                                    <p:anim calcmode="lin" valueType="num">
                                      <p:cBhvr additive="base">
                                        <p:cTn id="55" dur="500"/>
                                        <p:tgtEl>
                                          <p:spTgt spid="6"/>
                                        </p:tgtEl>
                                        <p:attrNameLst>
                                          <p:attrName>ppt_y</p:attrName>
                                        </p:attrNameLst>
                                      </p:cBhvr>
                                      <p:tavLst>
                                        <p:tav tm="0">
                                          <p:val>
                                            <p:strVal val="ppt_y"/>
                                          </p:val>
                                        </p:tav>
                                        <p:tav tm="100000">
                                          <p:val>
                                            <p:strVal val="1+ppt_h/2"/>
                                          </p:val>
                                        </p:tav>
                                      </p:tavLst>
                                    </p:anim>
                                    <p:set>
                                      <p:cBhvr>
                                        <p:cTn id="56" dur="1" fill="hold">
                                          <p:stCondLst>
                                            <p:cond delay="499"/>
                                          </p:stCondLst>
                                        </p:cTn>
                                        <p:tgtEl>
                                          <p:spTgt spid="6"/>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7"/>
                                        </p:tgtEl>
                                        <p:attrNameLst>
                                          <p:attrName>ppt_x</p:attrName>
                                        </p:attrNameLst>
                                      </p:cBhvr>
                                      <p:tavLst>
                                        <p:tav tm="0">
                                          <p:val>
                                            <p:strVal val="ppt_x"/>
                                          </p:val>
                                        </p:tav>
                                        <p:tav tm="100000">
                                          <p:val>
                                            <p:strVal val="ppt_x"/>
                                          </p:val>
                                        </p:tav>
                                      </p:tavLst>
                                    </p:anim>
                                    <p:anim calcmode="lin" valueType="num">
                                      <p:cBhvr additive="base">
                                        <p:cTn id="59" dur="500"/>
                                        <p:tgtEl>
                                          <p:spTgt spid="7"/>
                                        </p:tgtEl>
                                        <p:attrNameLst>
                                          <p:attrName>ppt_y</p:attrName>
                                        </p:attrNameLst>
                                      </p:cBhvr>
                                      <p:tavLst>
                                        <p:tav tm="0">
                                          <p:val>
                                            <p:strVal val="ppt_y"/>
                                          </p:val>
                                        </p:tav>
                                        <p:tav tm="100000">
                                          <p:val>
                                            <p:strVal val="1+ppt_h/2"/>
                                          </p:val>
                                        </p:tav>
                                      </p:tavLst>
                                    </p:anim>
                                    <p:set>
                                      <p:cBhvr>
                                        <p:cTn id="60" dur="1" fill="hold">
                                          <p:stCondLst>
                                            <p:cond delay="499"/>
                                          </p:stCondLst>
                                        </p:cTn>
                                        <p:tgtEl>
                                          <p:spTgt spid="7"/>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8"/>
                                        </p:tgtEl>
                                        <p:attrNameLst>
                                          <p:attrName>ppt_x</p:attrName>
                                        </p:attrNameLst>
                                      </p:cBhvr>
                                      <p:tavLst>
                                        <p:tav tm="0">
                                          <p:val>
                                            <p:strVal val="ppt_x"/>
                                          </p:val>
                                        </p:tav>
                                        <p:tav tm="100000">
                                          <p:val>
                                            <p:strVal val="ppt_x"/>
                                          </p:val>
                                        </p:tav>
                                      </p:tavLst>
                                    </p:anim>
                                    <p:anim calcmode="lin" valueType="num">
                                      <p:cBhvr additive="base">
                                        <p:cTn id="63" dur="500"/>
                                        <p:tgtEl>
                                          <p:spTgt spid="8"/>
                                        </p:tgtEl>
                                        <p:attrNameLst>
                                          <p:attrName>ppt_y</p:attrName>
                                        </p:attrNameLst>
                                      </p:cBhvr>
                                      <p:tavLst>
                                        <p:tav tm="0">
                                          <p:val>
                                            <p:strVal val="ppt_y"/>
                                          </p:val>
                                        </p:tav>
                                        <p:tav tm="100000">
                                          <p:val>
                                            <p:strVal val="1+ppt_h/2"/>
                                          </p:val>
                                        </p:tav>
                                      </p:tavLst>
                                    </p:anim>
                                    <p:set>
                                      <p:cBhvr>
                                        <p:cTn id="64" dur="1" fill="hold">
                                          <p:stCondLst>
                                            <p:cond delay="499"/>
                                          </p:stCondLst>
                                        </p:cTn>
                                        <p:tgtEl>
                                          <p:spTgt spid="8"/>
                                        </p:tgtEl>
                                        <p:attrNameLst>
                                          <p:attrName>style.visibility</p:attrName>
                                        </p:attrNameLst>
                                      </p:cBhvr>
                                      <p:to>
                                        <p:strVal val="hidden"/>
                                      </p:to>
                                    </p:set>
                                  </p:childTnLst>
                                </p:cTn>
                              </p:par>
                            </p:childTnLst>
                          </p:cTn>
                        </p:par>
                        <p:par>
                          <p:cTn id="65" fill="hold">
                            <p:stCondLst>
                              <p:cond delay="500"/>
                            </p:stCondLst>
                            <p:childTnLst>
                              <p:par>
                                <p:cTn id="66" presetID="2" presetClass="exit" presetSubtype="4" fill="hold" nodeType="afterEffect">
                                  <p:stCondLst>
                                    <p:cond delay="0"/>
                                  </p:stCondLst>
                                  <p:childTnLst>
                                    <p:anim calcmode="lin" valueType="num">
                                      <p:cBhvr additive="base">
                                        <p:cTn id="67" dur="500"/>
                                        <p:tgtEl>
                                          <p:spTgt spid="2"/>
                                        </p:tgtEl>
                                        <p:attrNameLst>
                                          <p:attrName>ppt_x</p:attrName>
                                        </p:attrNameLst>
                                      </p:cBhvr>
                                      <p:tavLst>
                                        <p:tav tm="0">
                                          <p:val>
                                            <p:strVal val="ppt_x"/>
                                          </p:val>
                                        </p:tav>
                                        <p:tav tm="100000">
                                          <p:val>
                                            <p:strVal val="ppt_x"/>
                                          </p:val>
                                        </p:tav>
                                      </p:tavLst>
                                    </p:anim>
                                    <p:anim calcmode="lin" valueType="num">
                                      <p:cBhvr additive="base">
                                        <p:cTn id="68" dur="500"/>
                                        <p:tgtEl>
                                          <p:spTgt spid="2"/>
                                        </p:tgtEl>
                                        <p:attrNameLst>
                                          <p:attrName>ppt_y</p:attrName>
                                        </p:attrNameLst>
                                      </p:cBhvr>
                                      <p:tavLst>
                                        <p:tav tm="0">
                                          <p:val>
                                            <p:strVal val="ppt_y"/>
                                          </p:val>
                                        </p:tav>
                                        <p:tav tm="100000">
                                          <p:val>
                                            <p:strVal val="1+ppt_h/2"/>
                                          </p:val>
                                        </p:tav>
                                      </p:tavLst>
                                    </p:anim>
                                    <p:set>
                                      <p:cBhvr>
                                        <p:cTn id="69" dur="1" fill="hold">
                                          <p:stCondLst>
                                            <p:cond delay="499"/>
                                          </p:stCondLst>
                                        </p:cTn>
                                        <p:tgtEl>
                                          <p:spTgt spid="2"/>
                                        </p:tgtEl>
                                        <p:attrNameLst>
                                          <p:attrName>style.visibility</p:attrName>
                                        </p:attrNameLst>
                                      </p:cBhvr>
                                      <p:to>
                                        <p:strVal val="hidden"/>
                                      </p:to>
                                    </p:set>
                                  </p:childTnLst>
                                </p:cTn>
                              </p:par>
                              <p:par>
                                <p:cTn id="70" presetID="2" presetClass="exit" presetSubtype="4" fill="hold" nodeType="withEffect">
                                  <p:stCondLst>
                                    <p:cond delay="0"/>
                                  </p:stCondLst>
                                  <p:childTnLst>
                                    <p:anim calcmode="lin" valueType="num">
                                      <p:cBhvr additive="base">
                                        <p:cTn id="71" dur="500"/>
                                        <p:tgtEl>
                                          <p:spTgt spid="3"/>
                                        </p:tgtEl>
                                        <p:attrNameLst>
                                          <p:attrName>ppt_x</p:attrName>
                                        </p:attrNameLst>
                                      </p:cBhvr>
                                      <p:tavLst>
                                        <p:tav tm="0">
                                          <p:val>
                                            <p:strVal val="ppt_x"/>
                                          </p:val>
                                        </p:tav>
                                        <p:tav tm="100000">
                                          <p:val>
                                            <p:strVal val="ppt_x"/>
                                          </p:val>
                                        </p:tav>
                                      </p:tavLst>
                                    </p:anim>
                                    <p:anim calcmode="lin" valueType="num">
                                      <p:cBhvr additive="base">
                                        <p:cTn id="72" dur="500"/>
                                        <p:tgtEl>
                                          <p:spTgt spid="3"/>
                                        </p:tgtEl>
                                        <p:attrNameLst>
                                          <p:attrName>ppt_y</p:attrName>
                                        </p:attrNameLst>
                                      </p:cBhvr>
                                      <p:tavLst>
                                        <p:tav tm="0">
                                          <p:val>
                                            <p:strVal val="ppt_y"/>
                                          </p:val>
                                        </p:tav>
                                        <p:tav tm="100000">
                                          <p:val>
                                            <p:strVal val="1+ppt_h/2"/>
                                          </p:val>
                                        </p:tav>
                                      </p:tavLst>
                                    </p:anim>
                                    <p:set>
                                      <p:cBhvr>
                                        <p:cTn id="73" dur="1" fill="hold">
                                          <p:stCondLst>
                                            <p:cond delay="499"/>
                                          </p:stCondLst>
                                        </p:cTn>
                                        <p:tgtEl>
                                          <p:spTgt spid="3"/>
                                        </p:tgtEl>
                                        <p:attrNameLst>
                                          <p:attrName>style.visibility</p:attrName>
                                        </p:attrNameLst>
                                      </p:cBhvr>
                                      <p:to>
                                        <p:strVal val="hidden"/>
                                      </p:to>
                                    </p:set>
                                  </p:childTnLst>
                                </p:cTn>
                              </p:par>
                              <p:par>
                                <p:cTn id="74" presetID="2" presetClass="exit" presetSubtype="4" fill="hold" nodeType="withEffect">
                                  <p:stCondLst>
                                    <p:cond delay="0"/>
                                  </p:stCondLst>
                                  <p:childTnLst>
                                    <p:anim calcmode="lin" valueType="num">
                                      <p:cBhvr additive="base">
                                        <p:cTn id="75" dur="500"/>
                                        <p:tgtEl>
                                          <p:spTgt spid="4"/>
                                        </p:tgtEl>
                                        <p:attrNameLst>
                                          <p:attrName>ppt_x</p:attrName>
                                        </p:attrNameLst>
                                      </p:cBhvr>
                                      <p:tavLst>
                                        <p:tav tm="0">
                                          <p:val>
                                            <p:strVal val="ppt_x"/>
                                          </p:val>
                                        </p:tav>
                                        <p:tav tm="100000">
                                          <p:val>
                                            <p:strVal val="ppt_x"/>
                                          </p:val>
                                        </p:tav>
                                      </p:tavLst>
                                    </p:anim>
                                    <p:anim calcmode="lin" valueType="num">
                                      <p:cBhvr additive="base">
                                        <p:cTn id="76" dur="500"/>
                                        <p:tgtEl>
                                          <p:spTgt spid="4"/>
                                        </p:tgtEl>
                                        <p:attrNameLst>
                                          <p:attrName>ppt_y</p:attrName>
                                        </p:attrNameLst>
                                      </p:cBhvr>
                                      <p:tavLst>
                                        <p:tav tm="0">
                                          <p:val>
                                            <p:strVal val="ppt_y"/>
                                          </p:val>
                                        </p:tav>
                                        <p:tav tm="100000">
                                          <p:val>
                                            <p:strVal val="1+ppt_h/2"/>
                                          </p:val>
                                        </p:tav>
                                      </p:tavLst>
                                    </p:anim>
                                    <p:set>
                                      <p:cBhvr>
                                        <p:cTn id="7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8" grpId="0" animBg="1"/>
      <p:bldP spid="333829" grpId="0" animBg="1"/>
      <p:bldP spid="333830" grpId="0" animBg="1"/>
      <p:bldP spid="33383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a:xfrm>
            <a:off x="682625" y="0"/>
            <a:ext cx="7740650" cy="987425"/>
          </a:xfrm>
        </p:spPr>
        <p:txBody>
          <a:bodyPr/>
          <a:lstStyle/>
          <a:p>
            <a:r>
              <a:rPr lang="en-US" sz="4600"/>
              <a:t>Example</a:t>
            </a:r>
            <a:endParaRPr lang="en-CA" sz="4600"/>
          </a:p>
        </p:txBody>
      </p:sp>
      <p:sp>
        <p:nvSpPr>
          <p:cNvPr id="335875" name="Rectangle 3"/>
          <p:cNvSpPr>
            <a:spLocks noGrp="1" noChangeArrowheads="1"/>
          </p:cNvSpPr>
          <p:nvPr>
            <p:ph type="body" idx="1"/>
          </p:nvPr>
        </p:nvSpPr>
        <p:spPr>
          <a:xfrm>
            <a:off x="682625" y="1444625"/>
            <a:ext cx="7740650" cy="1822450"/>
          </a:xfrm>
        </p:spPr>
        <p:txBody>
          <a:bodyPr/>
          <a:lstStyle/>
          <a:p>
            <a:r>
              <a:rPr lang="en-US" sz="3200"/>
              <a:t>We divide projects into activities, and the activities into tasks. A task is assigned to a worker, who could be a salaried worker or an hourly worker.</a:t>
            </a:r>
          </a:p>
        </p:txBody>
      </p:sp>
      <p:sp>
        <p:nvSpPr>
          <p:cNvPr id="335876" name="Rectangle 4"/>
          <p:cNvSpPr>
            <a:spLocks noChangeArrowheads="1"/>
          </p:cNvSpPr>
          <p:nvPr/>
        </p:nvSpPr>
        <p:spPr bwMode="auto">
          <a:xfrm>
            <a:off x="1381125" y="3810000"/>
            <a:ext cx="1517650" cy="5016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Project</a:t>
            </a:r>
            <a:endParaRPr lang="en-CA">
              <a:latin typeface="Times New Roman" pitchFamily="18" charset="0"/>
              <a:cs typeface="Arial" pitchFamily="34" charset="0"/>
            </a:endParaRPr>
          </a:p>
        </p:txBody>
      </p:sp>
      <p:sp>
        <p:nvSpPr>
          <p:cNvPr id="335877" name="Rectangle 5"/>
          <p:cNvSpPr>
            <a:spLocks noChangeArrowheads="1"/>
          </p:cNvSpPr>
          <p:nvPr/>
        </p:nvSpPr>
        <p:spPr bwMode="auto">
          <a:xfrm>
            <a:off x="5508625" y="4775200"/>
            <a:ext cx="1684338" cy="5016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Worker</a:t>
            </a:r>
            <a:endParaRPr lang="en-CA">
              <a:latin typeface="Times New Roman" pitchFamily="18" charset="0"/>
              <a:cs typeface="Arial" pitchFamily="34" charset="0"/>
            </a:endParaRPr>
          </a:p>
        </p:txBody>
      </p:sp>
      <p:grpSp>
        <p:nvGrpSpPr>
          <p:cNvPr id="2" name="Group 6"/>
          <p:cNvGrpSpPr>
            <a:grpSpLocks/>
          </p:cNvGrpSpPr>
          <p:nvPr/>
        </p:nvGrpSpPr>
        <p:grpSpPr bwMode="auto">
          <a:xfrm>
            <a:off x="3870325" y="5289550"/>
            <a:ext cx="5006975" cy="1323975"/>
            <a:chOff x="2448" y="2975"/>
            <a:chExt cx="3167" cy="837"/>
          </a:xfrm>
        </p:grpSpPr>
        <p:sp>
          <p:nvSpPr>
            <p:cNvPr id="335879" name="Rectangle 7"/>
            <p:cNvSpPr>
              <a:spLocks noChangeArrowheads="1"/>
            </p:cNvSpPr>
            <p:nvPr/>
          </p:nvSpPr>
          <p:spPr bwMode="auto">
            <a:xfrm>
              <a:off x="2448" y="3495"/>
              <a:ext cx="1276" cy="317"/>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SalariedWorker</a:t>
              </a:r>
              <a:endParaRPr lang="en-CA">
                <a:latin typeface="Times New Roman" pitchFamily="18" charset="0"/>
                <a:cs typeface="Arial" pitchFamily="34" charset="0"/>
              </a:endParaRPr>
            </a:p>
          </p:txBody>
        </p:sp>
        <p:sp>
          <p:nvSpPr>
            <p:cNvPr id="335880" name="Rectangle 8"/>
            <p:cNvSpPr>
              <a:spLocks noChangeArrowheads="1"/>
            </p:cNvSpPr>
            <p:nvPr/>
          </p:nvSpPr>
          <p:spPr bwMode="auto">
            <a:xfrm>
              <a:off x="4291" y="3495"/>
              <a:ext cx="1324" cy="317"/>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HourlyWorker</a:t>
              </a:r>
              <a:endParaRPr lang="en-CA">
                <a:latin typeface="Times New Roman" pitchFamily="18" charset="0"/>
                <a:cs typeface="Arial" pitchFamily="34" charset="0"/>
              </a:endParaRPr>
            </a:p>
          </p:txBody>
        </p:sp>
        <p:grpSp>
          <p:nvGrpSpPr>
            <p:cNvPr id="3" name="Group 9"/>
            <p:cNvGrpSpPr>
              <a:grpSpLocks/>
            </p:cNvGrpSpPr>
            <p:nvPr/>
          </p:nvGrpSpPr>
          <p:grpSpPr bwMode="auto">
            <a:xfrm>
              <a:off x="3086" y="2975"/>
              <a:ext cx="1867" cy="512"/>
              <a:chOff x="3086" y="2245"/>
              <a:chExt cx="1867" cy="512"/>
            </a:xfrm>
          </p:grpSpPr>
          <p:cxnSp>
            <p:nvCxnSpPr>
              <p:cNvPr id="335882" name="AutoShape 10"/>
              <p:cNvCxnSpPr>
                <a:cxnSpLocks noChangeShapeType="1"/>
                <a:stCxn id="335877" idx="2"/>
              </p:cNvCxnSpPr>
              <p:nvPr/>
            </p:nvCxnSpPr>
            <p:spPr bwMode="auto">
              <a:xfrm>
                <a:off x="4018" y="2245"/>
                <a:ext cx="0" cy="309"/>
              </a:xfrm>
              <a:prstGeom prst="straightConnector1">
                <a:avLst/>
              </a:prstGeom>
              <a:noFill/>
              <a:ln w="25400">
                <a:solidFill>
                  <a:schemeClr val="tx1"/>
                </a:solidFill>
                <a:round/>
                <a:headEnd/>
                <a:tailEnd type="none" w="lg" len="lg"/>
              </a:ln>
              <a:effectLst/>
            </p:spPr>
          </p:cxnSp>
          <p:cxnSp>
            <p:nvCxnSpPr>
              <p:cNvPr id="335883" name="AutoShape 11"/>
              <p:cNvCxnSpPr>
                <a:cxnSpLocks noChangeShapeType="1"/>
                <a:stCxn id="335879" idx="0"/>
              </p:cNvCxnSpPr>
              <p:nvPr/>
            </p:nvCxnSpPr>
            <p:spPr bwMode="auto">
              <a:xfrm rot="16200000">
                <a:off x="3457" y="2192"/>
                <a:ext cx="194" cy="936"/>
              </a:xfrm>
              <a:prstGeom prst="bentConnector2">
                <a:avLst/>
              </a:prstGeom>
              <a:noFill/>
              <a:ln w="25400">
                <a:solidFill>
                  <a:schemeClr val="tx1"/>
                </a:solidFill>
                <a:miter lim="800000"/>
                <a:headEnd/>
                <a:tailEnd type="none" w="lg" len="lg"/>
              </a:ln>
              <a:effectLst/>
            </p:spPr>
          </p:cxnSp>
          <p:cxnSp>
            <p:nvCxnSpPr>
              <p:cNvPr id="335884" name="AutoShape 12"/>
              <p:cNvCxnSpPr>
                <a:cxnSpLocks noChangeShapeType="1"/>
                <a:stCxn id="335880" idx="0"/>
              </p:cNvCxnSpPr>
              <p:nvPr/>
            </p:nvCxnSpPr>
            <p:spPr bwMode="auto">
              <a:xfrm rot="5400000" flipH="1">
                <a:off x="4391" y="2194"/>
                <a:ext cx="194" cy="931"/>
              </a:xfrm>
              <a:prstGeom prst="bentConnector2">
                <a:avLst/>
              </a:prstGeom>
              <a:noFill/>
              <a:ln w="25400">
                <a:solidFill>
                  <a:schemeClr val="tx1"/>
                </a:solidFill>
                <a:miter lim="800000"/>
                <a:headEnd/>
                <a:tailEnd type="none" w="lg" len="lg"/>
              </a:ln>
              <a:effectLst/>
            </p:spPr>
          </p:cxnSp>
          <p:sp>
            <p:nvSpPr>
              <p:cNvPr id="335885" name="AutoShape 13"/>
              <p:cNvSpPr>
                <a:spLocks noChangeArrowheads="1"/>
              </p:cNvSpPr>
              <p:nvPr/>
            </p:nvSpPr>
            <p:spPr bwMode="auto">
              <a:xfrm>
                <a:off x="3945" y="2246"/>
                <a:ext cx="144" cy="115"/>
              </a:xfrm>
              <a:prstGeom prst="triangle">
                <a:avLst>
                  <a:gd name="adj" fmla="val 50000"/>
                </a:avLst>
              </a:prstGeom>
              <a:solidFill>
                <a:schemeClr val="bg1"/>
              </a:solidFill>
              <a:ln w="25400">
                <a:solidFill>
                  <a:schemeClr val="tx1"/>
                </a:solidFill>
                <a:miter lim="800000"/>
                <a:headEnd/>
                <a:tailEnd type="none" w="lg" len="lg"/>
              </a:ln>
              <a:effectLst/>
            </p:spPr>
            <p:txBody>
              <a:bodyPr wrap="none" anchor="ctr"/>
              <a:lstStyle/>
              <a:p>
                <a:endParaRPr lang="en-US"/>
              </a:p>
            </p:txBody>
          </p:sp>
        </p:grpSp>
      </p:grpSp>
      <p:grpSp>
        <p:nvGrpSpPr>
          <p:cNvPr id="4" name="Group 14"/>
          <p:cNvGrpSpPr>
            <a:grpSpLocks/>
          </p:cNvGrpSpPr>
          <p:nvPr/>
        </p:nvGrpSpPr>
        <p:grpSpPr bwMode="auto">
          <a:xfrm>
            <a:off x="1381125" y="4319588"/>
            <a:ext cx="1517650" cy="1108075"/>
            <a:chOff x="874" y="2362"/>
            <a:chExt cx="960" cy="700"/>
          </a:xfrm>
        </p:grpSpPr>
        <p:sp>
          <p:nvSpPr>
            <p:cNvPr id="335887" name="Rectangle 15"/>
            <p:cNvSpPr>
              <a:spLocks noChangeArrowheads="1"/>
            </p:cNvSpPr>
            <p:nvPr/>
          </p:nvSpPr>
          <p:spPr bwMode="auto">
            <a:xfrm>
              <a:off x="874" y="2745"/>
              <a:ext cx="960" cy="317"/>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Activity</a:t>
              </a:r>
              <a:endParaRPr lang="en-CA">
                <a:latin typeface="Times New Roman" pitchFamily="18" charset="0"/>
                <a:cs typeface="Arial" pitchFamily="34" charset="0"/>
              </a:endParaRPr>
            </a:p>
          </p:txBody>
        </p:sp>
        <p:grpSp>
          <p:nvGrpSpPr>
            <p:cNvPr id="5" name="Group 16"/>
            <p:cNvGrpSpPr>
              <a:grpSpLocks/>
            </p:cNvGrpSpPr>
            <p:nvPr/>
          </p:nvGrpSpPr>
          <p:grpSpPr bwMode="auto">
            <a:xfrm>
              <a:off x="1316" y="2362"/>
              <a:ext cx="302" cy="419"/>
              <a:chOff x="1316" y="2362"/>
              <a:chExt cx="302" cy="419"/>
            </a:xfrm>
          </p:grpSpPr>
          <p:grpSp>
            <p:nvGrpSpPr>
              <p:cNvPr id="6" name="Group 17"/>
              <p:cNvGrpSpPr>
                <a:grpSpLocks/>
              </p:cNvGrpSpPr>
              <p:nvPr/>
            </p:nvGrpSpPr>
            <p:grpSpPr bwMode="auto">
              <a:xfrm>
                <a:off x="1316" y="2362"/>
                <a:ext cx="68" cy="375"/>
                <a:chOff x="1316" y="2362"/>
                <a:chExt cx="68" cy="375"/>
              </a:xfrm>
            </p:grpSpPr>
            <p:cxnSp>
              <p:nvCxnSpPr>
                <p:cNvPr id="335890" name="AutoShape 18"/>
                <p:cNvCxnSpPr>
                  <a:cxnSpLocks noChangeShapeType="1"/>
                  <a:stCxn id="335876" idx="2"/>
                  <a:endCxn id="335887" idx="0"/>
                </p:cNvCxnSpPr>
                <p:nvPr/>
              </p:nvCxnSpPr>
              <p:spPr bwMode="auto">
                <a:xfrm>
                  <a:off x="1354" y="2365"/>
                  <a:ext cx="0" cy="372"/>
                </a:xfrm>
                <a:prstGeom prst="straightConnector1">
                  <a:avLst/>
                </a:prstGeom>
                <a:noFill/>
                <a:ln w="25400">
                  <a:solidFill>
                    <a:schemeClr val="tx1"/>
                  </a:solidFill>
                  <a:round/>
                  <a:headEnd/>
                  <a:tailEnd type="none" w="lg" len="lg"/>
                </a:ln>
                <a:effectLst/>
              </p:spPr>
            </p:cxnSp>
            <p:sp>
              <p:nvSpPr>
                <p:cNvPr id="335891" name="AutoShape 19"/>
                <p:cNvSpPr>
                  <a:spLocks noChangeArrowheads="1"/>
                </p:cNvSpPr>
                <p:nvPr/>
              </p:nvSpPr>
              <p:spPr bwMode="auto">
                <a:xfrm>
                  <a:off x="1316" y="2362"/>
                  <a:ext cx="68" cy="134"/>
                </a:xfrm>
                <a:prstGeom prst="diamond">
                  <a:avLst/>
                </a:prstGeom>
                <a:solidFill>
                  <a:schemeClr val="tx1"/>
                </a:solidFill>
                <a:ln w="25400">
                  <a:solidFill>
                    <a:schemeClr val="tx1"/>
                  </a:solidFill>
                  <a:miter lim="800000"/>
                  <a:headEnd/>
                  <a:tailEnd type="none" w="lg" len="lg"/>
                </a:ln>
                <a:effectLst/>
              </p:spPr>
              <p:txBody>
                <a:bodyPr wrap="none" anchor="ctr"/>
                <a:lstStyle/>
                <a:p>
                  <a:endParaRPr lang="en-US"/>
                </a:p>
              </p:txBody>
            </p:sp>
          </p:grpSp>
          <p:sp>
            <p:nvSpPr>
              <p:cNvPr id="335892" name="Text Box 20"/>
              <p:cNvSpPr txBox="1">
                <a:spLocks noChangeArrowheads="1"/>
              </p:cNvSpPr>
              <p:nvPr/>
            </p:nvSpPr>
            <p:spPr bwMode="auto">
              <a:xfrm>
                <a:off x="1334" y="2589"/>
                <a:ext cx="284" cy="19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400">
                    <a:latin typeface="Times New Roman" pitchFamily="18" charset="0"/>
                    <a:cs typeface="Arial" pitchFamily="34" charset="0"/>
                  </a:rPr>
                  <a:t>1..*</a:t>
                </a:r>
                <a:endParaRPr lang="en-CA" sz="1400">
                  <a:latin typeface="Times New Roman" pitchFamily="18" charset="0"/>
                  <a:cs typeface="Arial" pitchFamily="34" charset="0"/>
                </a:endParaRPr>
              </a:p>
            </p:txBody>
          </p:sp>
        </p:grpSp>
      </p:grpSp>
      <p:grpSp>
        <p:nvGrpSpPr>
          <p:cNvPr id="7" name="Group 21"/>
          <p:cNvGrpSpPr>
            <a:grpSpLocks/>
          </p:cNvGrpSpPr>
          <p:nvPr/>
        </p:nvGrpSpPr>
        <p:grpSpPr bwMode="auto">
          <a:xfrm>
            <a:off x="1381125" y="5429250"/>
            <a:ext cx="1517650" cy="1155700"/>
            <a:chOff x="874" y="3063"/>
            <a:chExt cx="960" cy="731"/>
          </a:xfrm>
        </p:grpSpPr>
        <p:sp>
          <p:nvSpPr>
            <p:cNvPr id="335894" name="Rectangle 22"/>
            <p:cNvSpPr>
              <a:spLocks noChangeArrowheads="1"/>
            </p:cNvSpPr>
            <p:nvPr/>
          </p:nvSpPr>
          <p:spPr bwMode="auto">
            <a:xfrm>
              <a:off x="874" y="3477"/>
              <a:ext cx="960" cy="317"/>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Task</a:t>
              </a:r>
              <a:endParaRPr lang="en-CA">
                <a:latin typeface="Times New Roman" pitchFamily="18" charset="0"/>
                <a:cs typeface="Arial" pitchFamily="34" charset="0"/>
              </a:endParaRPr>
            </a:p>
          </p:txBody>
        </p:sp>
        <p:grpSp>
          <p:nvGrpSpPr>
            <p:cNvPr id="8" name="Group 23"/>
            <p:cNvGrpSpPr>
              <a:grpSpLocks/>
            </p:cNvGrpSpPr>
            <p:nvPr/>
          </p:nvGrpSpPr>
          <p:grpSpPr bwMode="auto">
            <a:xfrm>
              <a:off x="1316" y="3063"/>
              <a:ext cx="302" cy="430"/>
              <a:chOff x="1316" y="3063"/>
              <a:chExt cx="302" cy="430"/>
            </a:xfrm>
          </p:grpSpPr>
          <p:grpSp>
            <p:nvGrpSpPr>
              <p:cNvPr id="9" name="Group 24"/>
              <p:cNvGrpSpPr>
                <a:grpSpLocks/>
              </p:cNvGrpSpPr>
              <p:nvPr/>
            </p:nvGrpSpPr>
            <p:grpSpPr bwMode="auto">
              <a:xfrm>
                <a:off x="1316" y="3063"/>
                <a:ext cx="68" cy="406"/>
                <a:chOff x="1316" y="3063"/>
                <a:chExt cx="68" cy="406"/>
              </a:xfrm>
            </p:grpSpPr>
            <p:cxnSp>
              <p:nvCxnSpPr>
                <p:cNvPr id="335897" name="AutoShape 25"/>
                <p:cNvCxnSpPr>
                  <a:cxnSpLocks noChangeShapeType="1"/>
                  <a:stCxn id="335887" idx="2"/>
                  <a:endCxn id="335894" idx="0"/>
                </p:cNvCxnSpPr>
                <p:nvPr/>
              </p:nvCxnSpPr>
              <p:spPr bwMode="auto">
                <a:xfrm>
                  <a:off x="1354" y="3070"/>
                  <a:ext cx="0" cy="399"/>
                </a:xfrm>
                <a:prstGeom prst="straightConnector1">
                  <a:avLst/>
                </a:prstGeom>
                <a:noFill/>
                <a:ln w="25400">
                  <a:solidFill>
                    <a:schemeClr val="tx1"/>
                  </a:solidFill>
                  <a:round/>
                  <a:headEnd/>
                  <a:tailEnd type="none" w="lg" len="lg"/>
                </a:ln>
                <a:effectLst/>
              </p:spPr>
            </p:cxnSp>
            <p:sp>
              <p:nvSpPr>
                <p:cNvPr id="335898" name="AutoShape 26"/>
                <p:cNvSpPr>
                  <a:spLocks noChangeArrowheads="1"/>
                </p:cNvSpPr>
                <p:nvPr/>
              </p:nvSpPr>
              <p:spPr bwMode="auto">
                <a:xfrm>
                  <a:off x="1316" y="3063"/>
                  <a:ext cx="68" cy="134"/>
                </a:xfrm>
                <a:prstGeom prst="diamond">
                  <a:avLst/>
                </a:prstGeom>
                <a:solidFill>
                  <a:schemeClr val="tx1"/>
                </a:solidFill>
                <a:ln w="25400">
                  <a:solidFill>
                    <a:schemeClr val="tx1"/>
                  </a:solidFill>
                  <a:miter lim="800000"/>
                  <a:headEnd/>
                  <a:tailEnd type="none" w="lg" len="lg"/>
                </a:ln>
                <a:effectLst/>
              </p:spPr>
              <p:txBody>
                <a:bodyPr wrap="none" anchor="ctr"/>
                <a:lstStyle/>
                <a:p>
                  <a:endParaRPr lang="en-US"/>
                </a:p>
              </p:txBody>
            </p:sp>
          </p:grpSp>
          <p:sp>
            <p:nvSpPr>
              <p:cNvPr id="335899" name="Text Box 27"/>
              <p:cNvSpPr txBox="1">
                <a:spLocks noChangeArrowheads="1"/>
              </p:cNvSpPr>
              <p:nvPr/>
            </p:nvSpPr>
            <p:spPr bwMode="auto">
              <a:xfrm>
                <a:off x="1334" y="3301"/>
                <a:ext cx="284" cy="19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400">
                    <a:latin typeface="Times New Roman" pitchFamily="18" charset="0"/>
                    <a:cs typeface="Arial" pitchFamily="34" charset="0"/>
                  </a:rPr>
                  <a:t>1..*</a:t>
                </a:r>
                <a:endParaRPr lang="en-CA" sz="1400">
                  <a:latin typeface="Times New Roman" pitchFamily="18" charset="0"/>
                  <a:cs typeface="Arial" pitchFamily="34" charset="0"/>
                </a:endParaRPr>
              </a:p>
            </p:txBody>
          </p:sp>
        </p:grpSp>
      </p:grpSp>
      <p:grpSp>
        <p:nvGrpSpPr>
          <p:cNvPr id="10" name="Group 28"/>
          <p:cNvGrpSpPr>
            <a:grpSpLocks/>
          </p:cNvGrpSpPr>
          <p:nvPr/>
        </p:nvGrpSpPr>
        <p:grpSpPr bwMode="auto">
          <a:xfrm>
            <a:off x="2927350" y="4789488"/>
            <a:ext cx="2562225" cy="1552575"/>
            <a:chOff x="1852" y="2659"/>
            <a:chExt cx="1620" cy="981"/>
          </a:xfrm>
        </p:grpSpPr>
        <p:sp>
          <p:nvSpPr>
            <p:cNvPr id="335901" name="Text Box 29"/>
            <p:cNvSpPr txBox="1">
              <a:spLocks noChangeArrowheads="1"/>
            </p:cNvSpPr>
            <p:nvPr/>
          </p:nvSpPr>
          <p:spPr bwMode="auto">
            <a:xfrm>
              <a:off x="1852" y="3428"/>
              <a:ext cx="180" cy="2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a:t>
              </a:r>
              <a:endParaRPr lang="en-CA" sz="1600">
                <a:latin typeface="Times New Roman" pitchFamily="18" charset="0"/>
                <a:cs typeface="Arial" pitchFamily="34" charset="0"/>
              </a:endParaRPr>
            </a:p>
          </p:txBody>
        </p:sp>
        <p:sp>
          <p:nvSpPr>
            <p:cNvPr id="335902" name="Text Box 30"/>
            <p:cNvSpPr txBox="1">
              <a:spLocks noChangeArrowheads="1"/>
            </p:cNvSpPr>
            <p:nvPr/>
          </p:nvSpPr>
          <p:spPr bwMode="auto">
            <a:xfrm>
              <a:off x="3292" y="2659"/>
              <a:ext cx="180" cy="2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1</a:t>
              </a:r>
              <a:endParaRPr lang="en-CA" sz="1600">
                <a:latin typeface="Times New Roman" pitchFamily="18" charset="0"/>
                <a:cs typeface="Arial" pitchFamily="34" charset="0"/>
              </a:endParaRPr>
            </a:p>
          </p:txBody>
        </p:sp>
      </p:grpSp>
      <p:grpSp>
        <p:nvGrpSpPr>
          <p:cNvPr id="11" name="Group 31"/>
          <p:cNvGrpSpPr>
            <a:grpSpLocks/>
          </p:cNvGrpSpPr>
          <p:nvPr/>
        </p:nvGrpSpPr>
        <p:grpSpPr bwMode="auto">
          <a:xfrm>
            <a:off x="3308350" y="4425950"/>
            <a:ext cx="1835150" cy="1228725"/>
            <a:chOff x="2093" y="2429"/>
            <a:chExt cx="1161" cy="777"/>
          </a:xfrm>
        </p:grpSpPr>
        <p:sp>
          <p:nvSpPr>
            <p:cNvPr id="335904" name="Rectangle 32"/>
            <p:cNvSpPr>
              <a:spLocks noChangeArrowheads="1"/>
            </p:cNvSpPr>
            <p:nvPr/>
          </p:nvSpPr>
          <p:spPr bwMode="auto">
            <a:xfrm>
              <a:off x="2093" y="2429"/>
              <a:ext cx="1161" cy="345"/>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Assignment</a:t>
              </a:r>
              <a:endParaRPr lang="en-CA">
                <a:latin typeface="Times New Roman" pitchFamily="18" charset="0"/>
                <a:cs typeface="Arial" pitchFamily="34" charset="0"/>
              </a:endParaRPr>
            </a:p>
          </p:txBody>
        </p:sp>
        <p:cxnSp>
          <p:nvCxnSpPr>
            <p:cNvPr id="335905" name="AutoShape 33"/>
            <p:cNvCxnSpPr>
              <a:cxnSpLocks noChangeShapeType="1"/>
              <a:stCxn id="335904" idx="2"/>
            </p:cNvCxnSpPr>
            <p:nvPr/>
          </p:nvCxnSpPr>
          <p:spPr bwMode="auto">
            <a:xfrm>
              <a:off x="2674" y="2782"/>
              <a:ext cx="0" cy="424"/>
            </a:xfrm>
            <a:prstGeom prst="straightConnector1">
              <a:avLst/>
            </a:prstGeom>
            <a:noFill/>
            <a:ln w="25400">
              <a:solidFill>
                <a:schemeClr val="tx1"/>
              </a:solidFill>
              <a:prstDash val="sysDot"/>
              <a:round/>
              <a:headEnd/>
              <a:tailEnd type="none" w="lg" len="lg"/>
            </a:ln>
            <a:effectLst/>
          </p:spPr>
        </p:cxnSp>
      </p:grpSp>
      <p:grpSp>
        <p:nvGrpSpPr>
          <p:cNvPr id="12" name="Group 34"/>
          <p:cNvGrpSpPr>
            <a:grpSpLocks/>
          </p:cNvGrpSpPr>
          <p:nvPr/>
        </p:nvGrpSpPr>
        <p:grpSpPr bwMode="auto">
          <a:xfrm>
            <a:off x="4249738" y="3697288"/>
            <a:ext cx="3013075" cy="1144587"/>
            <a:chOff x="2674" y="1697"/>
            <a:chExt cx="1906" cy="724"/>
          </a:xfrm>
        </p:grpSpPr>
        <p:sp>
          <p:nvSpPr>
            <p:cNvPr id="335907" name="Rectangle 35"/>
            <p:cNvSpPr>
              <a:spLocks noChangeArrowheads="1"/>
            </p:cNvSpPr>
            <p:nvPr/>
          </p:nvSpPr>
          <p:spPr bwMode="auto">
            <a:xfrm>
              <a:off x="3726" y="1813"/>
              <a:ext cx="854" cy="307"/>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Time</a:t>
              </a:r>
              <a:endParaRPr lang="en-CA">
                <a:latin typeface="Times New Roman" pitchFamily="18" charset="0"/>
                <a:cs typeface="Arial" pitchFamily="34" charset="0"/>
              </a:endParaRPr>
            </a:p>
          </p:txBody>
        </p:sp>
        <p:grpSp>
          <p:nvGrpSpPr>
            <p:cNvPr id="13" name="Group 36"/>
            <p:cNvGrpSpPr>
              <a:grpSpLocks/>
            </p:cNvGrpSpPr>
            <p:nvPr/>
          </p:nvGrpSpPr>
          <p:grpSpPr bwMode="auto">
            <a:xfrm>
              <a:off x="2674" y="1697"/>
              <a:ext cx="1044" cy="724"/>
              <a:chOff x="2674" y="1697"/>
              <a:chExt cx="1044" cy="724"/>
            </a:xfrm>
          </p:grpSpPr>
          <p:cxnSp>
            <p:nvCxnSpPr>
              <p:cNvPr id="335909" name="AutoShape 37"/>
              <p:cNvCxnSpPr>
                <a:cxnSpLocks noChangeShapeType="1"/>
                <a:stCxn id="335904" idx="0"/>
                <a:endCxn id="335907" idx="1"/>
              </p:cNvCxnSpPr>
              <p:nvPr/>
            </p:nvCxnSpPr>
            <p:spPr bwMode="auto">
              <a:xfrm rot="16200000">
                <a:off x="2969" y="1672"/>
                <a:ext cx="454" cy="1044"/>
              </a:xfrm>
              <a:prstGeom prst="bentConnector2">
                <a:avLst/>
              </a:prstGeom>
              <a:noFill/>
              <a:ln w="25400">
                <a:solidFill>
                  <a:schemeClr val="tx1"/>
                </a:solidFill>
                <a:miter lim="800000"/>
                <a:headEnd/>
                <a:tailEnd type="none" w="lg" len="lg"/>
              </a:ln>
              <a:effectLst/>
            </p:spPr>
          </p:cxnSp>
          <p:sp>
            <p:nvSpPr>
              <p:cNvPr id="335910" name="Text Box 38"/>
              <p:cNvSpPr txBox="1">
                <a:spLocks noChangeArrowheads="1"/>
              </p:cNvSpPr>
              <p:nvPr/>
            </p:nvSpPr>
            <p:spPr bwMode="auto">
              <a:xfrm>
                <a:off x="2717" y="1697"/>
                <a:ext cx="1001" cy="289"/>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spent on </a:t>
                </a:r>
                <a:r>
                  <a:rPr lang="en-US">
                    <a:latin typeface="Times New Roman" pitchFamily="18" charset="0"/>
                    <a:cs typeface="Times New Roman" pitchFamily="18" charset="0"/>
                  </a:rPr>
                  <a:t>◄</a:t>
                </a:r>
              </a:p>
            </p:txBody>
          </p:sp>
        </p:grpSp>
      </p:grpSp>
      <p:grpSp>
        <p:nvGrpSpPr>
          <p:cNvPr id="14" name="Group 39"/>
          <p:cNvGrpSpPr>
            <a:grpSpLocks/>
          </p:cNvGrpSpPr>
          <p:nvPr/>
        </p:nvGrpSpPr>
        <p:grpSpPr bwMode="auto">
          <a:xfrm>
            <a:off x="2911475" y="5027613"/>
            <a:ext cx="2586038" cy="1308100"/>
            <a:chOff x="1842" y="2809"/>
            <a:chExt cx="1635" cy="827"/>
          </a:xfrm>
        </p:grpSpPr>
        <p:cxnSp>
          <p:nvCxnSpPr>
            <p:cNvPr id="335912" name="AutoShape 40"/>
            <p:cNvCxnSpPr>
              <a:cxnSpLocks noChangeShapeType="1"/>
            </p:cNvCxnSpPr>
            <p:nvPr/>
          </p:nvCxnSpPr>
          <p:spPr bwMode="auto">
            <a:xfrm flipV="1">
              <a:off x="1842" y="2809"/>
              <a:ext cx="1635" cy="827"/>
            </a:xfrm>
            <a:prstGeom prst="straightConnector1">
              <a:avLst/>
            </a:prstGeom>
            <a:noFill/>
            <a:ln w="25400">
              <a:solidFill>
                <a:schemeClr val="tx1"/>
              </a:solidFill>
              <a:round/>
              <a:headEnd/>
              <a:tailEnd type="none" w="lg" len="lg"/>
            </a:ln>
            <a:effectLst/>
          </p:spPr>
        </p:cxnSp>
        <p:sp>
          <p:nvSpPr>
            <p:cNvPr id="335913" name="Text Box 41"/>
            <p:cNvSpPr txBox="1">
              <a:spLocks noChangeArrowheads="1"/>
            </p:cNvSpPr>
            <p:nvPr/>
          </p:nvSpPr>
          <p:spPr bwMode="auto">
            <a:xfrm rot="-23218319">
              <a:off x="2220" y="3112"/>
              <a:ext cx="976" cy="289"/>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assigned to</a:t>
              </a:r>
              <a:endParaRPr lang="en-CA">
                <a:latin typeface="Times New Roman" pitchFamily="18" charset="0"/>
                <a:cs typeface="Arial" pitchFamily="34" charset="0"/>
              </a:endParaRPr>
            </a:p>
          </p:txBody>
        </p:sp>
      </p:grpSp>
      <p:sp>
        <p:nvSpPr>
          <p:cNvPr id="335917" name="Line 45"/>
          <p:cNvSpPr>
            <a:spLocks noChangeShapeType="1"/>
          </p:cNvSpPr>
          <p:nvPr/>
        </p:nvSpPr>
        <p:spPr bwMode="auto">
          <a:xfrm>
            <a:off x="1122363" y="2852738"/>
            <a:ext cx="1031875" cy="0"/>
          </a:xfrm>
          <a:prstGeom prst="line">
            <a:avLst/>
          </a:prstGeom>
          <a:noFill/>
          <a:ln w="25400">
            <a:solidFill>
              <a:schemeClr val="tx1"/>
            </a:solidFill>
            <a:round/>
            <a:headEnd/>
            <a:tailEnd type="none" w="lg" len="lg"/>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5876"/>
                                        </p:tgtEl>
                                        <p:attrNameLst>
                                          <p:attrName>style.visibility</p:attrName>
                                        </p:attrNameLst>
                                      </p:cBhvr>
                                      <p:to>
                                        <p:strVal val="visible"/>
                                      </p:to>
                                    </p:set>
                                    <p:animEffect transition="in" filter="dissolve">
                                      <p:cBhvr>
                                        <p:cTn id="7" dur="500"/>
                                        <p:tgtEl>
                                          <p:spTgt spid="33587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35917"/>
                                        </p:tgtEl>
                                        <p:attrNameLst>
                                          <p:attrName>style.visibility</p:attrName>
                                        </p:attrNameLst>
                                      </p:cBhvr>
                                      <p:to>
                                        <p:strVal val="visible"/>
                                      </p:to>
                                    </p:set>
                                    <p:animEffect transition="in" filter="dissolve">
                                      <p:cBhvr>
                                        <p:cTn id="20" dur="500"/>
                                        <p:tgtEl>
                                          <p:spTgt spid="335917"/>
                                        </p:tgtEl>
                                      </p:cBhvr>
                                    </p:animEffec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335877"/>
                                        </p:tgtEl>
                                        <p:attrNameLst>
                                          <p:attrName>style.visibility</p:attrName>
                                        </p:attrNameLst>
                                      </p:cBhvr>
                                      <p:to>
                                        <p:strVal val="visible"/>
                                      </p:to>
                                    </p:set>
                                    <p:animEffect transition="in" filter="dissolve">
                                      <p:cBhvr>
                                        <p:cTn id="24" dur="500"/>
                                        <p:tgtEl>
                                          <p:spTgt spid="335877"/>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par>
                                <p:cTn id="33" presetID="9"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right)">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6" grpId="0" animBg="1"/>
      <p:bldP spid="335877" grpId="0" animBg="1"/>
      <p:bldP spid="33591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682625" y="0"/>
            <a:ext cx="7740650" cy="835025"/>
          </a:xfrm>
        </p:spPr>
        <p:txBody>
          <a:bodyPr/>
          <a:lstStyle/>
          <a:p>
            <a:r>
              <a:rPr lang="en-US" sz="4200"/>
              <a:t>Example</a:t>
            </a:r>
            <a:endParaRPr lang="en-CA" sz="4200"/>
          </a:p>
        </p:txBody>
      </p:sp>
      <p:sp>
        <p:nvSpPr>
          <p:cNvPr id="337923" name="Rectangle 3"/>
          <p:cNvSpPr>
            <a:spLocks noGrp="1" noChangeArrowheads="1"/>
          </p:cNvSpPr>
          <p:nvPr>
            <p:ph type="body" idx="1"/>
          </p:nvPr>
        </p:nvSpPr>
        <p:spPr>
          <a:xfrm>
            <a:off x="682625" y="1381125"/>
            <a:ext cx="7740650" cy="1519238"/>
          </a:xfrm>
        </p:spPr>
        <p:txBody>
          <a:bodyPr/>
          <a:lstStyle/>
          <a:p>
            <a:r>
              <a:rPr lang="en-US" sz="3200"/>
              <a:t>Each task requires a certain skill, and workers have various skills at various level of expertise.</a:t>
            </a:r>
            <a:endParaRPr lang="en-CA" sz="3200"/>
          </a:p>
        </p:txBody>
      </p:sp>
      <p:sp>
        <p:nvSpPr>
          <p:cNvPr id="337924" name="Rectangle 4"/>
          <p:cNvSpPr>
            <a:spLocks noChangeArrowheads="1"/>
          </p:cNvSpPr>
          <p:nvPr/>
        </p:nvSpPr>
        <p:spPr bwMode="auto">
          <a:xfrm>
            <a:off x="1927225" y="3189288"/>
            <a:ext cx="1516063" cy="835025"/>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Worker</a:t>
            </a:r>
            <a:endParaRPr lang="en-CA">
              <a:latin typeface="Times New Roman" pitchFamily="18" charset="0"/>
              <a:cs typeface="Arial" pitchFamily="34" charset="0"/>
            </a:endParaRPr>
          </a:p>
        </p:txBody>
      </p:sp>
      <p:sp>
        <p:nvSpPr>
          <p:cNvPr id="337925" name="Rectangle 5"/>
          <p:cNvSpPr>
            <a:spLocks noChangeArrowheads="1"/>
          </p:cNvSpPr>
          <p:nvPr/>
        </p:nvSpPr>
        <p:spPr bwMode="auto">
          <a:xfrm>
            <a:off x="4111625" y="4479925"/>
            <a:ext cx="1516063" cy="911225"/>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Skill</a:t>
            </a:r>
            <a:endParaRPr lang="en-CA">
              <a:latin typeface="Times New Roman" pitchFamily="18" charset="0"/>
              <a:cs typeface="Arial" pitchFamily="34" charset="0"/>
            </a:endParaRPr>
          </a:p>
        </p:txBody>
      </p:sp>
      <p:sp>
        <p:nvSpPr>
          <p:cNvPr id="337926" name="Rectangle 6"/>
          <p:cNvSpPr>
            <a:spLocks noChangeArrowheads="1"/>
          </p:cNvSpPr>
          <p:nvPr/>
        </p:nvSpPr>
        <p:spPr bwMode="auto">
          <a:xfrm>
            <a:off x="6129338" y="3265488"/>
            <a:ext cx="1516062" cy="835025"/>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Task</a:t>
            </a:r>
            <a:endParaRPr lang="en-CA">
              <a:latin typeface="Times New Roman" pitchFamily="18" charset="0"/>
              <a:cs typeface="Arial" pitchFamily="34" charset="0"/>
            </a:endParaRPr>
          </a:p>
        </p:txBody>
      </p:sp>
      <p:grpSp>
        <p:nvGrpSpPr>
          <p:cNvPr id="2" name="Group 7"/>
          <p:cNvGrpSpPr>
            <a:grpSpLocks/>
          </p:cNvGrpSpPr>
          <p:nvPr/>
        </p:nvGrpSpPr>
        <p:grpSpPr bwMode="auto">
          <a:xfrm>
            <a:off x="5640388" y="4176713"/>
            <a:ext cx="1743075" cy="1649412"/>
            <a:chOff x="3568" y="1832"/>
            <a:chExt cx="1102" cy="1542"/>
          </a:xfrm>
        </p:grpSpPr>
        <p:cxnSp>
          <p:nvCxnSpPr>
            <p:cNvPr id="337928" name="AutoShape 8"/>
            <p:cNvCxnSpPr>
              <a:cxnSpLocks noChangeShapeType="1"/>
              <a:stCxn id="337926" idx="2"/>
              <a:endCxn id="337925" idx="3"/>
            </p:cNvCxnSpPr>
            <p:nvPr/>
          </p:nvCxnSpPr>
          <p:spPr bwMode="auto">
            <a:xfrm rot="5400000">
              <a:off x="3546" y="1854"/>
              <a:ext cx="833" cy="789"/>
            </a:xfrm>
            <a:prstGeom prst="bentConnector2">
              <a:avLst/>
            </a:prstGeom>
            <a:noFill/>
            <a:ln w="25400">
              <a:solidFill>
                <a:schemeClr val="tx1"/>
              </a:solidFill>
              <a:miter lim="800000"/>
              <a:headEnd/>
              <a:tailEnd type="none" w="lg" len="lg"/>
            </a:ln>
            <a:effectLst/>
          </p:spPr>
        </p:cxnSp>
        <p:sp>
          <p:nvSpPr>
            <p:cNvPr id="337929" name="Text Box 9"/>
            <p:cNvSpPr txBox="1">
              <a:spLocks noChangeArrowheads="1"/>
            </p:cNvSpPr>
            <p:nvPr/>
          </p:nvSpPr>
          <p:spPr bwMode="auto">
            <a:xfrm>
              <a:off x="3698" y="2605"/>
              <a:ext cx="972" cy="769"/>
            </a:xfrm>
            <a:prstGeom prst="rect">
              <a:avLst/>
            </a:prstGeom>
            <a:noFill/>
            <a:ln w="25400">
              <a:noFill/>
              <a:miter lim="800000"/>
              <a:headEnd/>
              <a:tailEnd type="none" w="lg" len="lg"/>
            </a:ln>
            <a:effectLst/>
          </p:spPr>
          <p:txBody>
            <a:bodyPr lIns="91074" tIns="45537" rIns="91074" bIns="45537">
              <a:spAutoFit/>
            </a:bodyPr>
            <a:lstStyle/>
            <a:p>
              <a:pPr defTabSz="911225" eaLnBrk="1" hangingPunct="1"/>
              <a:r>
                <a:rPr lang="en-US">
                  <a:latin typeface="Times New Roman" pitchFamily="18" charset="0"/>
                  <a:cs typeface="Arial" pitchFamily="34" charset="0"/>
                </a:rPr>
                <a:t>requires </a:t>
              </a:r>
              <a:r>
                <a:rPr lang="en-US">
                  <a:latin typeface="Times New Roman" pitchFamily="18" charset="0"/>
                  <a:cs typeface="Times New Roman" pitchFamily="18" charset="0"/>
                </a:rPr>
                <a:t>◄</a:t>
              </a:r>
            </a:p>
          </p:txBody>
        </p:sp>
      </p:grpSp>
      <p:grpSp>
        <p:nvGrpSpPr>
          <p:cNvPr id="3" name="Group 10"/>
          <p:cNvGrpSpPr>
            <a:grpSpLocks/>
          </p:cNvGrpSpPr>
          <p:nvPr/>
        </p:nvGrpSpPr>
        <p:grpSpPr bwMode="auto">
          <a:xfrm>
            <a:off x="2732088" y="4100513"/>
            <a:ext cx="1412875" cy="1100137"/>
            <a:chOff x="1699" y="1836"/>
            <a:chExt cx="894" cy="1008"/>
          </a:xfrm>
        </p:grpSpPr>
        <p:cxnSp>
          <p:nvCxnSpPr>
            <p:cNvPr id="337931" name="AutoShape 11"/>
            <p:cNvCxnSpPr>
              <a:cxnSpLocks noChangeShapeType="1"/>
              <a:stCxn id="337924" idx="2"/>
              <a:endCxn id="337925" idx="1"/>
            </p:cNvCxnSpPr>
            <p:nvPr/>
          </p:nvCxnSpPr>
          <p:spPr bwMode="auto">
            <a:xfrm rot="16200000" flipH="1">
              <a:off x="1731" y="1804"/>
              <a:ext cx="829" cy="894"/>
            </a:xfrm>
            <a:prstGeom prst="bentConnector2">
              <a:avLst/>
            </a:prstGeom>
            <a:noFill/>
            <a:ln w="25400">
              <a:solidFill>
                <a:schemeClr val="tx1"/>
              </a:solidFill>
              <a:miter lim="800000"/>
              <a:headEnd/>
              <a:tailEnd type="none" w="lg" len="lg"/>
            </a:ln>
            <a:effectLst/>
          </p:spPr>
        </p:cxnSp>
        <p:sp>
          <p:nvSpPr>
            <p:cNvPr id="337932" name="Text Box 12"/>
            <p:cNvSpPr txBox="1">
              <a:spLocks noChangeArrowheads="1"/>
            </p:cNvSpPr>
            <p:nvPr/>
          </p:nvSpPr>
          <p:spPr bwMode="auto">
            <a:xfrm>
              <a:off x="1708" y="2427"/>
              <a:ext cx="372" cy="417"/>
            </a:xfrm>
            <a:prstGeom prst="rect">
              <a:avLst/>
            </a:prstGeom>
            <a:noFill/>
            <a:ln w="25400">
              <a:noFill/>
              <a:miter lim="800000"/>
              <a:headEnd/>
              <a:tailEnd type="none" w="lg" len="lg"/>
            </a:ln>
            <a:effectLst/>
          </p:spPr>
          <p:txBody>
            <a:bodyPr lIns="91074" tIns="45537" rIns="91074" bIns="45537">
              <a:spAutoFit/>
            </a:bodyPr>
            <a:lstStyle/>
            <a:p>
              <a:pPr defTabSz="911225" eaLnBrk="1" hangingPunct="1"/>
              <a:r>
                <a:rPr lang="en-US">
                  <a:latin typeface="Times New Roman" pitchFamily="18" charset="0"/>
                  <a:cs typeface="Arial" pitchFamily="34" charset="0"/>
                </a:rPr>
                <a:t>has</a:t>
              </a:r>
              <a:endParaRPr lang="en-CA">
                <a:latin typeface="Times New Roman" pitchFamily="18" charset="0"/>
                <a:cs typeface="Arial" pitchFamily="34" charset="0"/>
              </a:endParaRPr>
            </a:p>
          </p:txBody>
        </p:sp>
      </p:grpSp>
      <p:grpSp>
        <p:nvGrpSpPr>
          <p:cNvPr id="4" name="Group 13"/>
          <p:cNvGrpSpPr>
            <a:grpSpLocks/>
          </p:cNvGrpSpPr>
          <p:nvPr/>
        </p:nvGrpSpPr>
        <p:grpSpPr bwMode="auto">
          <a:xfrm>
            <a:off x="2655888" y="5087938"/>
            <a:ext cx="1592262" cy="1708150"/>
            <a:chOff x="1670" y="2664"/>
            <a:chExt cx="1007" cy="956"/>
          </a:xfrm>
        </p:grpSpPr>
        <p:sp>
          <p:nvSpPr>
            <p:cNvPr id="337934" name="Rectangle 14"/>
            <p:cNvSpPr>
              <a:spLocks noChangeArrowheads="1"/>
            </p:cNvSpPr>
            <p:nvPr/>
          </p:nvSpPr>
          <p:spPr bwMode="auto">
            <a:xfrm>
              <a:off x="1670" y="3169"/>
              <a:ext cx="1007" cy="451"/>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SkillLevel</a:t>
              </a:r>
              <a:endParaRPr lang="en-CA">
                <a:latin typeface="Times New Roman" pitchFamily="18" charset="0"/>
                <a:cs typeface="Arial" pitchFamily="34" charset="0"/>
              </a:endParaRPr>
            </a:p>
          </p:txBody>
        </p:sp>
        <p:cxnSp>
          <p:nvCxnSpPr>
            <p:cNvPr id="337935" name="AutoShape 15"/>
            <p:cNvCxnSpPr>
              <a:cxnSpLocks noChangeShapeType="1"/>
              <a:stCxn id="337934" idx="0"/>
            </p:cNvCxnSpPr>
            <p:nvPr/>
          </p:nvCxnSpPr>
          <p:spPr bwMode="auto">
            <a:xfrm flipH="1" flipV="1">
              <a:off x="2170" y="2664"/>
              <a:ext cx="4" cy="497"/>
            </a:xfrm>
            <a:prstGeom prst="straightConnector1">
              <a:avLst/>
            </a:prstGeom>
            <a:noFill/>
            <a:ln w="25400">
              <a:solidFill>
                <a:schemeClr val="tx1"/>
              </a:solidFill>
              <a:prstDash val="sysDot"/>
              <a:round/>
              <a:headEnd/>
              <a:tailEnd type="none" w="lg" len="lg"/>
            </a:ln>
            <a:effectLst/>
          </p:spPr>
        </p:cxnSp>
      </p:grpSp>
      <p:grpSp>
        <p:nvGrpSpPr>
          <p:cNvPr id="5" name="Group 16"/>
          <p:cNvGrpSpPr>
            <a:grpSpLocks/>
          </p:cNvGrpSpPr>
          <p:nvPr/>
        </p:nvGrpSpPr>
        <p:grpSpPr bwMode="auto">
          <a:xfrm>
            <a:off x="2352675" y="4024313"/>
            <a:ext cx="1419225" cy="1639887"/>
            <a:chOff x="1698" y="1838"/>
            <a:chExt cx="898" cy="1037"/>
          </a:xfrm>
        </p:grpSpPr>
        <p:sp>
          <p:nvSpPr>
            <p:cNvPr id="337937" name="Text Box 17"/>
            <p:cNvSpPr txBox="1">
              <a:spLocks noChangeArrowheads="1"/>
            </p:cNvSpPr>
            <p:nvPr/>
          </p:nvSpPr>
          <p:spPr bwMode="auto">
            <a:xfrm>
              <a:off x="2264" y="2644"/>
              <a:ext cx="332"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1..*</a:t>
              </a:r>
              <a:endParaRPr lang="en-CA" sz="1800">
                <a:latin typeface="Times New Roman" pitchFamily="18" charset="0"/>
                <a:cs typeface="Arial" pitchFamily="34" charset="0"/>
              </a:endParaRPr>
            </a:p>
          </p:txBody>
        </p:sp>
        <p:sp>
          <p:nvSpPr>
            <p:cNvPr id="337938" name="Text Box 18"/>
            <p:cNvSpPr txBox="1">
              <a:spLocks noChangeArrowheads="1"/>
            </p:cNvSpPr>
            <p:nvPr/>
          </p:nvSpPr>
          <p:spPr bwMode="auto">
            <a:xfrm>
              <a:off x="1698" y="1838"/>
              <a:ext cx="188"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a:t>
              </a:r>
              <a:endParaRPr lang="en-CA" sz="1800">
                <a:latin typeface="Times New Roman" pitchFamily="18" charset="0"/>
                <a:cs typeface="Arial" pitchFamily="34" charset="0"/>
              </a:endParaRPr>
            </a:p>
          </p:txBody>
        </p:sp>
      </p:grpSp>
      <p:grpSp>
        <p:nvGrpSpPr>
          <p:cNvPr id="6" name="Group 19"/>
          <p:cNvGrpSpPr>
            <a:grpSpLocks/>
          </p:cNvGrpSpPr>
          <p:nvPr/>
        </p:nvGrpSpPr>
        <p:grpSpPr bwMode="auto">
          <a:xfrm>
            <a:off x="5614988" y="4176713"/>
            <a:ext cx="1571625" cy="1395412"/>
            <a:chOff x="3543" y="1838"/>
            <a:chExt cx="994" cy="883"/>
          </a:xfrm>
        </p:grpSpPr>
        <p:sp>
          <p:nvSpPr>
            <p:cNvPr id="337940" name="Text Box 20"/>
            <p:cNvSpPr txBox="1">
              <a:spLocks noChangeArrowheads="1"/>
            </p:cNvSpPr>
            <p:nvPr/>
          </p:nvSpPr>
          <p:spPr bwMode="auto">
            <a:xfrm>
              <a:off x="4349" y="1838"/>
              <a:ext cx="188"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a:t>
              </a:r>
              <a:endParaRPr lang="en-CA" sz="1800">
                <a:latin typeface="Times New Roman" pitchFamily="18" charset="0"/>
                <a:cs typeface="Arial" pitchFamily="34" charset="0"/>
              </a:endParaRPr>
            </a:p>
          </p:txBody>
        </p:sp>
        <p:sp>
          <p:nvSpPr>
            <p:cNvPr id="337941" name="Text Box 21"/>
            <p:cNvSpPr txBox="1">
              <a:spLocks noChangeArrowheads="1"/>
            </p:cNvSpPr>
            <p:nvPr/>
          </p:nvSpPr>
          <p:spPr bwMode="auto">
            <a:xfrm>
              <a:off x="3543" y="2490"/>
              <a:ext cx="332"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1..*</a:t>
              </a:r>
              <a:endParaRPr lang="en-CA" sz="1800">
                <a:latin typeface="Times New Roman" pitchFamily="18"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7926"/>
                                        </p:tgtEl>
                                        <p:attrNameLst>
                                          <p:attrName>style.visibility</p:attrName>
                                        </p:attrNameLst>
                                      </p:cBhvr>
                                      <p:to>
                                        <p:strVal val="visible"/>
                                      </p:to>
                                    </p:set>
                                    <p:animEffect transition="in" filter="dissolve">
                                      <p:cBhvr>
                                        <p:cTn id="7" dur="500"/>
                                        <p:tgtEl>
                                          <p:spTgt spid="33792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37925"/>
                                        </p:tgtEl>
                                        <p:attrNameLst>
                                          <p:attrName>style.visibility</p:attrName>
                                        </p:attrNameLst>
                                      </p:cBhvr>
                                      <p:to>
                                        <p:strVal val="visible"/>
                                      </p:to>
                                    </p:set>
                                    <p:animEffect transition="in" filter="dissolve">
                                      <p:cBhvr>
                                        <p:cTn id="11" dur="500"/>
                                        <p:tgtEl>
                                          <p:spTgt spid="33792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right)">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par>
                          <p:cTn id="19" fill="hold">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337924"/>
                                        </p:tgtEl>
                                        <p:attrNameLst>
                                          <p:attrName>style.visibility</p:attrName>
                                        </p:attrNameLst>
                                      </p:cBhvr>
                                      <p:to>
                                        <p:strVal val="visible"/>
                                      </p:to>
                                    </p:set>
                                    <p:animEffect transition="in" filter="dissolve">
                                      <p:cBhvr>
                                        <p:cTn id="22" dur="500"/>
                                        <p:tgtEl>
                                          <p:spTgt spid="337924"/>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par>
                                <p:cTn id="27" presetID="9"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24" grpId="0" animBg="1"/>
      <p:bldP spid="337925" grpId="0" animBg="1"/>
      <p:bldP spid="33792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a:xfrm>
            <a:off x="682625" y="0"/>
            <a:ext cx="7740650" cy="835025"/>
          </a:xfrm>
        </p:spPr>
        <p:txBody>
          <a:bodyPr/>
          <a:lstStyle/>
          <a:p>
            <a:r>
              <a:rPr lang="en-US"/>
              <a:t>Steps</a:t>
            </a:r>
            <a:endParaRPr lang="en-CA"/>
          </a:p>
        </p:txBody>
      </p:sp>
      <p:sp>
        <p:nvSpPr>
          <p:cNvPr id="339971" name="Rectangle 3"/>
          <p:cNvSpPr>
            <a:spLocks noGrp="1" noChangeArrowheads="1"/>
          </p:cNvSpPr>
          <p:nvPr>
            <p:ph type="body" idx="1"/>
          </p:nvPr>
        </p:nvSpPr>
        <p:spPr>
          <a:xfrm>
            <a:off x="666750" y="1593850"/>
            <a:ext cx="7740650" cy="5238750"/>
          </a:xfrm>
        </p:spPr>
        <p:txBody>
          <a:bodyPr/>
          <a:lstStyle/>
          <a:p>
            <a:pPr>
              <a:lnSpc>
                <a:spcPct val="90000"/>
              </a:lnSpc>
            </a:pPr>
            <a:r>
              <a:rPr lang="en-US"/>
              <a:t>Analyze the written requirements</a:t>
            </a:r>
          </a:p>
          <a:p>
            <a:pPr lvl="1">
              <a:lnSpc>
                <a:spcPct val="90000"/>
              </a:lnSpc>
            </a:pPr>
            <a:r>
              <a:rPr lang="en-US"/>
              <a:t>Extract nouns: make them classes</a:t>
            </a:r>
          </a:p>
          <a:p>
            <a:pPr lvl="1">
              <a:lnSpc>
                <a:spcPct val="90000"/>
              </a:lnSpc>
            </a:pPr>
            <a:r>
              <a:rPr lang="en-US"/>
              <a:t>Extract verbs: make them associations</a:t>
            </a:r>
          </a:p>
          <a:p>
            <a:pPr lvl="1">
              <a:lnSpc>
                <a:spcPct val="90000"/>
              </a:lnSpc>
            </a:pPr>
            <a:r>
              <a:rPr lang="en-US"/>
              <a:t>Draw the OOA UML class diagrams</a:t>
            </a:r>
          </a:p>
          <a:p>
            <a:pPr lvl="1">
              <a:lnSpc>
                <a:spcPct val="90000"/>
              </a:lnSpc>
            </a:pPr>
            <a:r>
              <a:rPr lang="en-US" b="1" u="sng">
                <a:solidFill>
                  <a:srgbClr val="CC0000"/>
                </a:solidFill>
              </a:rPr>
              <a:t>Determine attributes</a:t>
            </a:r>
          </a:p>
          <a:p>
            <a:pPr lvl="1">
              <a:lnSpc>
                <a:spcPct val="90000"/>
              </a:lnSpc>
            </a:pPr>
            <a:r>
              <a:rPr lang="en-US"/>
              <a:t>Draw object diagrams to clarify class diagrams</a:t>
            </a:r>
          </a:p>
          <a:p>
            <a:pPr>
              <a:lnSpc>
                <a:spcPct val="90000"/>
              </a:lnSpc>
            </a:pPr>
            <a:r>
              <a:rPr lang="en-US"/>
              <a:t>Determine the system’s use cases</a:t>
            </a:r>
          </a:p>
          <a:p>
            <a:pPr lvl="1">
              <a:lnSpc>
                <a:spcPct val="90000"/>
              </a:lnSpc>
            </a:pPr>
            <a:r>
              <a:rPr lang="en-US"/>
              <a:t>Identify Actors</a:t>
            </a:r>
          </a:p>
          <a:p>
            <a:pPr lvl="1">
              <a:lnSpc>
                <a:spcPct val="90000"/>
              </a:lnSpc>
            </a:pPr>
            <a:r>
              <a:rPr lang="en-US"/>
              <a:t>Identify use case</a:t>
            </a:r>
          </a:p>
          <a:p>
            <a:pPr lvl="1">
              <a:lnSpc>
                <a:spcPct val="90000"/>
              </a:lnSpc>
            </a:pPr>
            <a:r>
              <a:rPr lang="en-US"/>
              <a:t>Relate use cases</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xfrm>
            <a:off x="682625" y="0"/>
            <a:ext cx="7740650" cy="1138238"/>
          </a:xfrm>
        </p:spPr>
        <p:txBody>
          <a:bodyPr/>
          <a:lstStyle/>
          <a:p>
            <a:r>
              <a:rPr lang="en-US" sz="4600"/>
              <a:t>Example</a:t>
            </a:r>
            <a:endParaRPr lang="en-CA" sz="4600"/>
          </a:p>
        </p:txBody>
      </p:sp>
      <p:grpSp>
        <p:nvGrpSpPr>
          <p:cNvPr id="2" name="Group 3"/>
          <p:cNvGrpSpPr>
            <a:grpSpLocks/>
          </p:cNvGrpSpPr>
          <p:nvPr/>
        </p:nvGrpSpPr>
        <p:grpSpPr bwMode="auto">
          <a:xfrm>
            <a:off x="895350" y="1611313"/>
            <a:ext cx="6948488" cy="2490787"/>
            <a:chOff x="566" y="1276"/>
            <a:chExt cx="4396" cy="1575"/>
          </a:xfrm>
        </p:grpSpPr>
        <p:grpSp>
          <p:nvGrpSpPr>
            <p:cNvPr id="3" name="Group 4"/>
            <p:cNvGrpSpPr>
              <a:grpSpLocks/>
            </p:cNvGrpSpPr>
            <p:nvPr/>
          </p:nvGrpSpPr>
          <p:grpSpPr bwMode="auto">
            <a:xfrm>
              <a:off x="566" y="1276"/>
              <a:ext cx="2103" cy="1575"/>
              <a:chOff x="1315" y="1210"/>
              <a:chExt cx="2103" cy="1575"/>
            </a:xfrm>
          </p:grpSpPr>
          <p:sp>
            <p:nvSpPr>
              <p:cNvPr id="342021" name="Text Box 5"/>
              <p:cNvSpPr txBox="1">
                <a:spLocks noChangeArrowheads="1"/>
              </p:cNvSpPr>
              <p:nvPr/>
            </p:nvSpPr>
            <p:spPr bwMode="auto">
              <a:xfrm>
                <a:off x="1315" y="1210"/>
                <a:ext cx="2103" cy="1575"/>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Customer</a:t>
                </a:r>
              </a:p>
              <a:p>
                <a:pPr defTabSz="911225" eaLnBrk="1" hangingPunct="1">
                  <a:spcBef>
                    <a:spcPct val="50000"/>
                  </a:spcBef>
                </a:pPr>
                <a:r>
                  <a:rPr lang="en-US">
                    <a:latin typeface="Times New Roman" pitchFamily="18" charset="0"/>
                    <a:cs typeface="Arial" pitchFamily="34" charset="0"/>
                  </a:rPr>
                  <a:t>companyName</a:t>
                </a:r>
                <a:br>
                  <a:rPr lang="en-US">
                    <a:latin typeface="Times New Roman" pitchFamily="18" charset="0"/>
                    <a:cs typeface="Arial" pitchFamily="34" charset="0"/>
                  </a:rPr>
                </a:br>
                <a:r>
                  <a:rPr lang="en-US">
                    <a:latin typeface="Times New Roman" pitchFamily="18" charset="0"/>
                    <a:cs typeface="Arial" pitchFamily="34" charset="0"/>
                  </a:rPr>
                  <a:t>primeContact</a:t>
                </a:r>
                <a:br>
                  <a:rPr lang="en-US">
                    <a:latin typeface="Times New Roman" pitchFamily="18" charset="0"/>
                    <a:cs typeface="Arial" pitchFamily="34" charset="0"/>
                  </a:rPr>
                </a:br>
                <a:r>
                  <a:rPr lang="en-US">
                    <a:latin typeface="Times New Roman" pitchFamily="18" charset="0"/>
                    <a:cs typeface="Arial" pitchFamily="34" charset="0"/>
                  </a:rPr>
                  <a:t>address</a:t>
                </a:r>
                <a:br>
                  <a:rPr lang="en-US">
                    <a:latin typeface="Times New Roman" pitchFamily="18" charset="0"/>
                    <a:cs typeface="Arial" pitchFamily="34" charset="0"/>
                  </a:rPr>
                </a:br>
                <a:r>
                  <a:rPr lang="en-US">
                    <a:latin typeface="Times New Roman" pitchFamily="18" charset="0"/>
                    <a:cs typeface="Arial" pitchFamily="34" charset="0"/>
                  </a:rPr>
                  <a:t>phone</a:t>
                </a:r>
                <a:br>
                  <a:rPr lang="en-US">
                    <a:latin typeface="Times New Roman" pitchFamily="18" charset="0"/>
                    <a:cs typeface="Arial" pitchFamily="34" charset="0"/>
                  </a:rPr>
                </a:br>
                <a:r>
                  <a:rPr lang="en-US">
                    <a:latin typeface="Times New Roman" pitchFamily="18" charset="0"/>
                    <a:cs typeface="Arial" pitchFamily="34" charset="0"/>
                  </a:rPr>
                  <a:t>fax</a:t>
                </a:r>
                <a:endParaRPr lang="en-CA">
                  <a:latin typeface="Times New Roman" pitchFamily="18" charset="0"/>
                  <a:cs typeface="Arial" pitchFamily="34" charset="0"/>
                </a:endParaRPr>
              </a:p>
            </p:txBody>
          </p:sp>
          <p:sp>
            <p:nvSpPr>
              <p:cNvPr id="342022" name="Line 6"/>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sp>
          <p:nvSpPr>
            <p:cNvPr id="342023" name="Rectangle 7"/>
            <p:cNvSpPr>
              <a:spLocks noChangeArrowheads="1"/>
            </p:cNvSpPr>
            <p:nvPr/>
          </p:nvSpPr>
          <p:spPr bwMode="auto">
            <a:xfrm>
              <a:off x="3829" y="1919"/>
              <a:ext cx="1133" cy="269"/>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Project</a:t>
              </a:r>
              <a:endParaRPr lang="en-CA">
                <a:latin typeface="Times New Roman" pitchFamily="18" charset="0"/>
                <a:cs typeface="Arial" pitchFamily="34" charset="0"/>
              </a:endParaRPr>
            </a:p>
          </p:txBody>
        </p:sp>
        <p:cxnSp>
          <p:nvCxnSpPr>
            <p:cNvPr id="342024" name="AutoShape 8"/>
            <p:cNvCxnSpPr>
              <a:cxnSpLocks noChangeShapeType="1"/>
              <a:stCxn id="342021" idx="3"/>
              <a:endCxn id="342023" idx="1"/>
            </p:cNvCxnSpPr>
            <p:nvPr/>
          </p:nvCxnSpPr>
          <p:spPr bwMode="auto">
            <a:xfrm flipV="1">
              <a:off x="2677" y="2054"/>
              <a:ext cx="1144" cy="7"/>
            </a:xfrm>
            <a:prstGeom prst="straightConnector1">
              <a:avLst/>
            </a:prstGeom>
            <a:noFill/>
            <a:ln w="25400">
              <a:solidFill>
                <a:schemeClr val="tx1"/>
              </a:solidFill>
              <a:round/>
              <a:headEnd/>
              <a:tailEnd type="none" w="lg" len="lg"/>
            </a:ln>
            <a:effectLst/>
          </p:spPr>
        </p:cxnSp>
        <p:sp>
          <p:nvSpPr>
            <p:cNvPr id="342025" name="Text Box 9"/>
            <p:cNvSpPr txBox="1">
              <a:spLocks noChangeArrowheads="1"/>
            </p:cNvSpPr>
            <p:nvPr/>
          </p:nvSpPr>
          <p:spPr bwMode="auto">
            <a:xfrm>
              <a:off x="2925" y="1804"/>
              <a:ext cx="810" cy="289"/>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contracts</a:t>
              </a:r>
              <a:endParaRPr lang="en-CA">
                <a:latin typeface="Times New Roman" pitchFamily="18" charset="0"/>
                <a:cs typeface="Arial" pitchFamily="34" charset="0"/>
              </a:endParaRPr>
            </a:p>
          </p:txBody>
        </p:sp>
      </p:grpSp>
      <p:sp>
        <p:nvSpPr>
          <p:cNvPr id="342026" name="Text Box 10"/>
          <p:cNvSpPr txBox="1">
            <a:spLocks noChangeArrowheads="1"/>
          </p:cNvSpPr>
          <p:nvPr/>
        </p:nvSpPr>
        <p:spPr bwMode="auto">
          <a:xfrm>
            <a:off x="438150" y="4557713"/>
            <a:ext cx="8161338" cy="2282825"/>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N.B.</a:t>
            </a:r>
          </a:p>
          <a:p>
            <a:pPr marL="455613" lvl="1" defTabSz="911225" eaLnBrk="1" hangingPunct="1">
              <a:buFontTx/>
              <a:buChar char="•"/>
            </a:pPr>
            <a:r>
              <a:rPr lang="en-US">
                <a:latin typeface="Times New Roman" pitchFamily="18" charset="0"/>
                <a:cs typeface="Arial" pitchFamily="34" charset="0"/>
              </a:rPr>
              <a:t> Project has no attribute in Customer</a:t>
            </a:r>
          </a:p>
          <a:p>
            <a:pPr marL="911225" lvl="2" defTabSz="911225" eaLnBrk="1" hangingPunct="1">
              <a:buFontTx/>
              <a:buChar char="•"/>
            </a:pPr>
            <a:r>
              <a:rPr lang="en-US">
                <a:latin typeface="Times New Roman" pitchFamily="18" charset="0"/>
                <a:cs typeface="Arial" pitchFamily="34" charset="0"/>
              </a:rPr>
              <a:t> association is enough</a:t>
            </a:r>
          </a:p>
          <a:p>
            <a:pPr marL="455613" lvl="1" defTabSz="911225" eaLnBrk="1" hangingPunct="1">
              <a:buFontTx/>
              <a:buChar char="•"/>
            </a:pPr>
            <a:r>
              <a:rPr lang="en-US">
                <a:latin typeface="Times New Roman" pitchFamily="18" charset="0"/>
                <a:cs typeface="Arial" pitchFamily="34" charset="0"/>
              </a:rPr>
              <a:t> no database id for Customer shown</a:t>
            </a:r>
          </a:p>
          <a:p>
            <a:pPr marL="911225" lvl="2" defTabSz="911225" eaLnBrk="1" hangingPunct="1">
              <a:buFontTx/>
              <a:buChar char="•"/>
            </a:pPr>
            <a:r>
              <a:rPr lang="en-US">
                <a:latin typeface="Times New Roman" pitchFamily="18" charset="0"/>
                <a:cs typeface="Arial" pitchFamily="34" charset="0"/>
              </a:rPr>
              <a:t> in an OOA, only include an id if visible to users</a:t>
            </a:r>
          </a:p>
          <a:p>
            <a:pPr marL="911225" lvl="2" defTabSz="911225" eaLnBrk="1" hangingPunct="1">
              <a:buFontTx/>
              <a:buChar char="•"/>
            </a:pPr>
            <a:r>
              <a:rPr lang="en-US">
                <a:latin typeface="Times New Roman" pitchFamily="18" charset="0"/>
                <a:cs typeface="Arial" pitchFamily="34" charset="0"/>
              </a:rPr>
              <a:t> may include such things during database design or OOD</a:t>
            </a:r>
            <a:endParaRPr lang="en-CA">
              <a:latin typeface="Times New Roman" pitchFamily="18"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2026">
                                            <p:txEl>
                                              <p:pRg st="0" end="0"/>
                                            </p:txEl>
                                          </p:spTgt>
                                        </p:tgtEl>
                                        <p:attrNameLst>
                                          <p:attrName>style.visibility</p:attrName>
                                        </p:attrNameLst>
                                      </p:cBhvr>
                                      <p:to>
                                        <p:strVal val="visible"/>
                                      </p:to>
                                    </p:set>
                                    <p:animEffect transition="in" filter="dissolve">
                                      <p:cBhvr>
                                        <p:cTn id="7" dur="500"/>
                                        <p:tgtEl>
                                          <p:spTgt spid="3420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2026">
                                            <p:txEl>
                                              <p:pRg st="1" end="1"/>
                                            </p:txEl>
                                          </p:spTgt>
                                        </p:tgtEl>
                                        <p:attrNameLst>
                                          <p:attrName>style.visibility</p:attrName>
                                        </p:attrNameLst>
                                      </p:cBhvr>
                                      <p:to>
                                        <p:strVal val="visible"/>
                                      </p:to>
                                    </p:set>
                                    <p:animEffect transition="in" filter="dissolve">
                                      <p:cBhvr>
                                        <p:cTn id="12" dur="500"/>
                                        <p:tgtEl>
                                          <p:spTgt spid="342026">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42026">
                                            <p:txEl>
                                              <p:pRg st="2" end="2"/>
                                            </p:txEl>
                                          </p:spTgt>
                                        </p:tgtEl>
                                        <p:attrNameLst>
                                          <p:attrName>style.visibility</p:attrName>
                                        </p:attrNameLst>
                                      </p:cBhvr>
                                      <p:to>
                                        <p:strVal val="visible"/>
                                      </p:to>
                                    </p:set>
                                    <p:animEffect transition="in" filter="dissolve">
                                      <p:cBhvr>
                                        <p:cTn id="15" dur="500"/>
                                        <p:tgtEl>
                                          <p:spTgt spid="34202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42026">
                                            <p:txEl>
                                              <p:pRg st="3" end="3"/>
                                            </p:txEl>
                                          </p:spTgt>
                                        </p:tgtEl>
                                        <p:attrNameLst>
                                          <p:attrName>style.visibility</p:attrName>
                                        </p:attrNameLst>
                                      </p:cBhvr>
                                      <p:to>
                                        <p:strVal val="visible"/>
                                      </p:to>
                                    </p:set>
                                    <p:animEffect transition="in" filter="dissolve">
                                      <p:cBhvr>
                                        <p:cTn id="20" dur="500"/>
                                        <p:tgtEl>
                                          <p:spTgt spid="342026">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42026">
                                            <p:txEl>
                                              <p:pRg st="4" end="4"/>
                                            </p:txEl>
                                          </p:spTgt>
                                        </p:tgtEl>
                                        <p:attrNameLst>
                                          <p:attrName>style.visibility</p:attrName>
                                        </p:attrNameLst>
                                      </p:cBhvr>
                                      <p:to>
                                        <p:strVal val="visible"/>
                                      </p:to>
                                    </p:set>
                                    <p:animEffect transition="in" filter="dissolve">
                                      <p:cBhvr>
                                        <p:cTn id="23" dur="500"/>
                                        <p:tgtEl>
                                          <p:spTgt spid="342026">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42026">
                                            <p:txEl>
                                              <p:pRg st="5" end="5"/>
                                            </p:txEl>
                                          </p:spTgt>
                                        </p:tgtEl>
                                        <p:attrNameLst>
                                          <p:attrName>style.visibility</p:attrName>
                                        </p:attrNameLst>
                                      </p:cBhvr>
                                      <p:to>
                                        <p:strVal val="visible"/>
                                      </p:to>
                                    </p:set>
                                    <p:animEffect transition="in" filter="dissolve">
                                      <p:cBhvr>
                                        <p:cTn id="26" dur="500"/>
                                        <p:tgtEl>
                                          <p:spTgt spid="3420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6" grpId="0" build="p" bldLvl="2"/>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682625" y="0"/>
            <a:ext cx="7740650" cy="1138238"/>
          </a:xfrm>
        </p:spPr>
        <p:txBody>
          <a:bodyPr/>
          <a:lstStyle/>
          <a:p>
            <a:r>
              <a:rPr lang="en-US" sz="4600"/>
              <a:t>Example</a:t>
            </a:r>
            <a:endParaRPr lang="en-CA" sz="4600"/>
          </a:p>
        </p:txBody>
      </p:sp>
      <p:grpSp>
        <p:nvGrpSpPr>
          <p:cNvPr id="2" name="Group 3"/>
          <p:cNvGrpSpPr>
            <a:grpSpLocks/>
          </p:cNvGrpSpPr>
          <p:nvPr/>
        </p:nvGrpSpPr>
        <p:grpSpPr bwMode="auto">
          <a:xfrm>
            <a:off x="895350" y="1762125"/>
            <a:ext cx="3324225" cy="1760538"/>
            <a:chOff x="1315" y="1210"/>
            <a:chExt cx="2103" cy="1113"/>
          </a:xfrm>
        </p:grpSpPr>
        <p:sp>
          <p:nvSpPr>
            <p:cNvPr id="344068" name="Text Box 4"/>
            <p:cNvSpPr txBox="1">
              <a:spLocks noChangeArrowheads="1"/>
            </p:cNvSpPr>
            <p:nvPr/>
          </p:nvSpPr>
          <p:spPr bwMode="auto">
            <a:xfrm>
              <a:off x="1315" y="1210"/>
              <a:ext cx="2103" cy="1113"/>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Project</a:t>
              </a:r>
            </a:p>
            <a:p>
              <a:pPr defTabSz="911225" eaLnBrk="1" hangingPunct="1">
                <a:spcBef>
                  <a:spcPct val="50000"/>
                </a:spcBef>
              </a:pPr>
              <a:r>
                <a:rPr lang="en-US">
                  <a:latin typeface="Times New Roman" pitchFamily="18" charset="0"/>
                  <a:cs typeface="Arial" pitchFamily="34" charset="0"/>
                </a:rPr>
                <a:t>name</a:t>
              </a:r>
              <a:br>
                <a:rPr lang="en-US">
                  <a:latin typeface="Times New Roman" pitchFamily="18" charset="0"/>
                  <a:cs typeface="Arial" pitchFamily="34" charset="0"/>
                </a:rPr>
              </a:br>
              <a:r>
                <a:rPr lang="en-US">
                  <a:latin typeface="Times New Roman" pitchFamily="18" charset="0"/>
                  <a:cs typeface="Arial" pitchFamily="34" charset="0"/>
                </a:rPr>
                <a:t>description</a:t>
              </a:r>
              <a:br>
                <a:rPr lang="en-US">
                  <a:latin typeface="Times New Roman" pitchFamily="18" charset="0"/>
                  <a:cs typeface="Arial" pitchFamily="34" charset="0"/>
                </a:rPr>
              </a:br>
              <a:r>
                <a:rPr lang="en-US">
                  <a:latin typeface="Times New Roman" pitchFamily="18" charset="0"/>
                  <a:cs typeface="Arial" pitchFamily="34" charset="0"/>
                </a:rPr>
                <a:t>startDate: date</a:t>
              </a:r>
              <a:endParaRPr lang="en-CA">
                <a:latin typeface="Times New Roman" pitchFamily="18" charset="0"/>
                <a:cs typeface="Arial" pitchFamily="34" charset="0"/>
              </a:endParaRPr>
            </a:p>
          </p:txBody>
        </p:sp>
        <p:sp>
          <p:nvSpPr>
            <p:cNvPr id="344069" name="Line 5"/>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sp>
        <p:nvSpPr>
          <p:cNvPr id="344070" name="Rectangle 6"/>
          <p:cNvSpPr>
            <a:spLocks noChangeArrowheads="1"/>
          </p:cNvSpPr>
          <p:nvPr/>
        </p:nvSpPr>
        <p:spPr bwMode="auto">
          <a:xfrm>
            <a:off x="6053138" y="2457450"/>
            <a:ext cx="1790700" cy="4254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Customer</a:t>
            </a:r>
            <a:endParaRPr lang="en-CA">
              <a:latin typeface="Times New Roman" pitchFamily="18" charset="0"/>
              <a:cs typeface="Arial" pitchFamily="34" charset="0"/>
            </a:endParaRPr>
          </a:p>
        </p:txBody>
      </p:sp>
      <p:cxnSp>
        <p:nvCxnSpPr>
          <p:cNvPr id="344071" name="AutoShape 7"/>
          <p:cNvCxnSpPr>
            <a:cxnSpLocks noChangeShapeType="1"/>
            <a:stCxn id="344068" idx="3"/>
            <a:endCxn id="344070" idx="1"/>
          </p:cNvCxnSpPr>
          <p:nvPr/>
        </p:nvCxnSpPr>
        <p:spPr bwMode="auto">
          <a:xfrm>
            <a:off x="4232275" y="2643188"/>
            <a:ext cx="1808163" cy="26987"/>
          </a:xfrm>
          <a:prstGeom prst="straightConnector1">
            <a:avLst/>
          </a:prstGeom>
          <a:noFill/>
          <a:ln w="25400">
            <a:solidFill>
              <a:schemeClr val="tx1"/>
            </a:solidFill>
            <a:round/>
            <a:headEnd/>
            <a:tailEnd type="none" w="lg" len="lg"/>
          </a:ln>
          <a:effectLst/>
        </p:spPr>
      </p:cxnSp>
      <p:sp>
        <p:nvSpPr>
          <p:cNvPr id="344072" name="Text Box 8"/>
          <p:cNvSpPr txBox="1">
            <a:spLocks noChangeArrowheads="1"/>
          </p:cNvSpPr>
          <p:nvPr/>
        </p:nvSpPr>
        <p:spPr bwMode="auto">
          <a:xfrm>
            <a:off x="4402138" y="2219325"/>
            <a:ext cx="1657350" cy="457200"/>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contracts </a:t>
            </a:r>
            <a:r>
              <a:rPr lang="en-US">
                <a:latin typeface="Times New Roman" pitchFamily="18" charset="0"/>
                <a:cs typeface="Times New Roman" pitchFamily="18" charset="0"/>
              </a:rPr>
              <a:t>◄</a:t>
            </a:r>
          </a:p>
        </p:txBody>
      </p:sp>
      <p:grpSp>
        <p:nvGrpSpPr>
          <p:cNvPr id="3" name="Group 9"/>
          <p:cNvGrpSpPr>
            <a:grpSpLocks/>
          </p:cNvGrpSpPr>
          <p:nvPr/>
        </p:nvGrpSpPr>
        <p:grpSpPr bwMode="auto">
          <a:xfrm>
            <a:off x="895350" y="4202113"/>
            <a:ext cx="3324225" cy="2490787"/>
            <a:chOff x="1315" y="1210"/>
            <a:chExt cx="2103" cy="1574"/>
          </a:xfrm>
        </p:grpSpPr>
        <p:sp>
          <p:nvSpPr>
            <p:cNvPr id="344074" name="Text Box 10"/>
            <p:cNvSpPr txBox="1">
              <a:spLocks noChangeArrowheads="1"/>
            </p:cNvSpPr>
            <p:nvPr/>
          </p:nvSpPr>
          <p:spPr bwMode="auto">
            <a:xfrm>
              <a:off x="1315" y="1210"/>
              <a:ext cx="2103" cy="1574"/>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Activity</a:t>
              </a:r>
            </a:p>
            <a:p>
              <a:pPr defTabSz="911225" eaLnBrk="1" hangingPunct="1">
                <a:spcBef>
                  <a:spcPct val="50000"/>
                </a:spcBef>
              </a:pPr>
              <a:r>
                <a:rPr lang="en-US">
                  <a:latin typeface="Times New Roman" pitchFamily="18" charset="0"/>
                  <a:cs typeface="Arial" pitchFamily="34" charset="0"/>
                </a:rPr>
                <a:t>name</a:t>
              </a:r>
              <a:br>
                <a:rPr lang="en-US">
                  <a:latin typeface="Times New Roman" pitchFamily="18" charset="0"/>
                  <a:cs typeface="Arial" pitchFamily="34" charset="0"/>
                </a:rPr>
              </a:br>
              <a:r>
                <a:rPr lang="en-US">
                  <a:latin typeface="Times New Roman" pitchFamily="18" charset="0"/>
                  <a:cs typeface="Arial" pitchFamily="34" charset="0"/>
                </a:rPr>
                <a:t>description</a:t>
              </a:r>
              <a:br>
                <a:rPr lang="en-US">
                  <a:latin typeface="Times New Roman" pitchFamily="18" charset="0"/>
                  <a:cs typeface="Arial" pitchFamily="34" charset="0"/>
                </a:rPr>
              </a:br>
              <a:r>
                <a:rPr lang="en-US">
                  <a:latin typeface="Times New Roman" pitchFamily="18" charset="0"/>
                  <a:cs typeface="Arial" pitchFamily="34" charset="0"/>
                </a:rPr>
                <a:t>startDate: date</a:t>
              </a:r>
              <a:br>
                <a:rPr lang="en-US">
                  <a:latin typeface="Times New Roman" pitchFamily="18" charset="0"/>
                  <a:cs typeface="Arial" pitchFamily="34" charset="0"/>
                </a:rPr>
              </a:br>
              <a:r>
                <a:rPr lang="en-US">
                  <a:latin typeface="Times New Roman" pitchFamily="18" charset="0"/>
                  <a:cs typeface="Arial" pitchFamily="34" charset="0"/>
                </a:rPr>
                <a:t>estHours: int</a:t>
              </a:r>
              <a:br>
                <a:rPr lang="en-US">
                  <a:latin typeface="Times New Roman" pitchFamily="18" charset="0"/>
                  <a:cs typeface="Arial" pitchFamily="34" charset="0"/>
                </a:rPr>
              </a:br>
              <a:r>
                <a:rPr lang="en-US">
                  <a:latin typeface="Times New Roman" pitchFamily="18" charset="0"/>
                  <a:cs typeface="Arial" pitchFamily="34" charset="0"/>
                </a:rPr>
                <a:t>deliverable: string</a:t>
              </a:r>
              <a:endParaRPr lang="en-CA">
                <a:latin typeface="Times New Roman" pitchFamily="18" charset="0"/>
                <a:cs typeface="Arial" pitchFamily="34" charset="0"/>
              </a:endParaRPr>
            </a:p>
          </p:txBody>
        </p:sp>
        <p:sp>
          <p:nvSpPr>
            <p:cNvPr id="344075" name="Line 11"/>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cxnSp>
        <p:nvCxnSpPr>
          <p:cNvPr id="344076" name="AutoShape 12"/>
          <p:cNvCxnSpPr>
            <a:cxnSpLocks noChangeShapeType="1"/>
            <a:stCxn id="344068" idx="2"/>
            <a:endCxn id="344074" idx="0"/>
          </p:cNvCxnSpPr>
          <p:nvPr/>
        </p:nvCxnSpPr>
        <p:spPr bwMode="auto">
          <a:xfrm>
            <a:off x="2557463" y="3535363"/>
            <a:ext cx="0" cy="654050"/>
          </a:xfrm>
          <a:prstGeom prst="straightConnector1">
            <a:avLst/>
          </a:prstGeom>
          <a:noFill/>
          <a:ln w="25400">
            <a:solidFill>
              <a:schemeClr val="tx1"/>
            </a:solidFill>
            <a:round/>
            <a:headEnd/>
            <a:tailEnd type="none" w="lg" len="lg"/>
          </a:ln>
          <a:effectLst/>
        </p:spPr>
      </p:cxnSp>
      <p:sp>
        <p:nvSpPr>
          <p:cNvPr id="344077" name="AutoShape 13"/>
          <p:cNvSpPr>
            <a:spLocks noChangeArrowheads="1"/>
          </p:cNvSpPr>
          <p:nvPr/>
        </p:nvSpPr>
        <p:spPr bwMode="auto">
          <a:xfrm>
            <a:off x="2487613" y="3536950"/>
            <a:ext cx="138112" cy="273050"/>
          </a:xfrm>
          <a:prstGeom prst="diamond">
            <a:avLst/>
          </a:prstGeom>
          <a:solidFill>
            <a:schemeClr val="tx1"/>
          </a:solidFill>
          <a:ln w="25400">
            <a:solidFill>
              <a:schemeClr val="tx1"/>
            </a:solidFill>
            <a:miter lim="800000"/>
            <a:headEnd/>
            <a:tailEnd type="none" w="lg" len="lg"/>
          </a:ln>
          <a:effectLst/>
        </p:spPr>
        <p:txBody>
          <a:bodyPr wrap="none" anchor="ctr"/>
          <a:lstStyle/>
          <a:p>
            <a:endParaRPr lang="en-US"/>
          </a:p>
        </p:txBody>
      </p:sp>
      <p:sp>
        <p:nvSpPr>
          <p:cNvPr id="344078" name="Rectangle 14"/>
          <p:cNvSpPr>
            <a:spLocks noChangeArrowheads="1"/>
          </p:cNvSpPr>
          <p:nvPr/>
        </p:nvSpPr>
        <p:spPr bwMode="auto">
          <a:xfrm>
            <a:off x="6159500" y="5240338"/>
            <a:ext cx="1790700" cy="4254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Task</a:t>
            </a:r>
            <a:endParaRPr lang="en-CA">
              <a:latin typeface="Times New Roman" pitchFamily="18" charset="0"/>
              <a:cs typeface="Arial" pitchFamily="34" charset="0"/>
            </a:endParaRPr>
          </a:p>
        </p:txBody>
      </p:sp>
      <p:cxnSp>
        <p:nvCxnSpPr>
          <p:cNvPr id="344079" name="AutoShape 15"/>
          <p:cNvCxnSpPr>
            <a:cxnSpLocks noChangeShapeType="1"/>
            <a:stCxn id="344074" idx="3"/>
            <a:endCxn id="344078" idx="1"/>
          </p:cNvCxnSpPr>
          <p:nvPr/>
        </p:nvCxnSpPr>
        <p:spPr bwMode="auto">
          <a:xfrm>
            <a:off x="4232275" y="5448300"/>
            <a:ext cx="1914525" cy="4763"/>
          </a:xfrm>
          <a:prstGeom prst="straightConnector1">
            <a:avLst/>
          </a:prstGeom>
          <a:noFill/>
          <a:ln w="25400">
            <a:solidFill>
              <a:schemeClr val="tx1"/>
            </a:solidFill>
            <a:round/>
            <a:headEnd/>
            <a:tailEnd type="none" w="lg" len="lg"/>
          </a:ln>
          <a:effectLst/>
        </p:spPr>
      </p:cxnSp>
      <p:sp>
        <p:nvSpPr>
          <p:cNvPr id="344080" name="AutoShape 16"/>
          <p:cNvSpPr>
            <a:spLocks noChangeArrowheads="1"/>
          </p:cNvSpPr>
          <p:nvPr/>
        </p:nvSpPr>
        <p:spPr bwMode="auto">
          <a:xfrm rot="-5400000">
            <a:off x="4297362" y="5299076"/>
            <a:ext cx="136525" cy="273050"/>
          </a:xfrm>
          <a:prstGeom prst="diamond">
            <a:avLst/>
          </a:prstGeom>
          <a:solidFill>
            <a:schemeClr val="tx1"/>
          </a:solidFill>
          <a:ln w="25400">
            <a:solidFill>
              <a:schemeClr val="tx1"/>
            </a:solidFill>
            <a:miter lim="800000"/>
            <a:headEnd/>
            <a:tailEnd type="none" w="lg" len="lg"/>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682625" y="0"/>
            <a:ext cx="7740650" cy="1063625"/>
          </a:xfrm>
        </p:spPr>
        <p:txBody>
          <a:bodyPr/>
          <a:lstStyle/>
          <a:p>
            <a:r>
              <a:rPr lang="en-US" sz="4600"/>
              <a:t>Example</a:t>
            </a:r>
            <a:endParaRPr lang="en-CA" sz="4600"/>
          </a:p>
        </p:txBody>
      </p:sp>
      <p:grpSp>
        <p:nvGrpSpPr>
          <p:cNvPr id="2" name="Group 3"/>
          <p:cNvGrpSpPr>
            <a:grpSpLocks/>
          </p:cNvGrpSpPr>
          <p:nvPr/>
        </p:nvGrpSpPr>
        <p:grpSpPr bwMode="auto">
          <a:xfrm>
            <a:off x="242888" y="2897188"/>
            <a:ext cx="3325812" cy="1760537"/>
            <a:chOff x="1315" y="1210"/>
            <a:chExt cx="2103" cy="1113"/>
          </a:xfrm>
        </p:grpSpPr>
        <p:sp>
          <p:nvSpPr>
            <p:cNvPr id="346116" name="Text Box 4"/>
            <p:cNvSpPr txBox="1">
              <a:spLocks noChangeArrowheads="1"/>
            </p:cNvSpPr>
            <p:nvPr/>
          </p:nvSpPr>
          <p:spPr bwMode="auto">
            <a:xfrm>
              <a:off x="1315" y="1210"/>
              <a:ext cx="2103" cy="1113"/>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Task</a:t>
              </a:r>
            </a:p>
            <a:p>
              <a:pPr defTabSz="911225" eaLnBrk="1" hangingPunct="1">
                <a:spcBef>
                  <a:spcPct val="50000"/>
                </a:spcBef>
              </a:pPr>
              <a:r>
                <a:rPr lang="en-US">
                  <a:latin typeface="Times New Roman" pitchFamily="18" charset="0"/>
                  <a:cs typeface="Arial" pitchFamily="34" charset="0"/>
                </a:rPr>
                <a:t>description</a:t>
              </a:r>
              <a:br>
                <a:rPr lang="en-US">
                  <a:latin typeface="Times New Roman" pitchFamily="18" charset="0"/>
                  <a:cs typeface="Arial" pitchFamily="34" charset="0"/>
                </a:rPr>
              </a:br>
              <a:r>
                <a:rPr lang="en-US">
                  <a:latin typeface="Times New Roman" pitchFamily="18" charset="0"/>
                  <a:cs typeface="Arial" pitchFamily="34" charset="0"/>
                </a:rPr>
                <a:t>startDate: date</a:t>
              </a:r>
              <a:br>
                <a:rPr lang="en-US">
                  <a:latin typeface="Times New Roman" pitchFamily="18" charset="0"/>
                  <a:cs typeface="Arial" pitchFamily="34" charset="0"/>
                </a:rPr>
              </a:br>
              <a:r>
                <a:rPr lang="en-US">
                  <a:latin typeface="Times New Roman" pitchFamily="18" charset="0"/>
                  <a:cs typeface="Arial" pitchFamily="34" charset="0"/>
                </a:rPr>
                <a:t>estHours: int</a:t>
              </a:r>
              <a:endParaRPr lang="en-CA">
                <a:latin typeface="Times New Roman" pitchFamily="18" charset="0"/>
                <a:cs typeface="Arial" pitchFamily="34" charset="0"/>
              </a:endParaRPr>
            </a:p>
          </p:txBody>
        </p:sp>
        <p:sp>
          <p:nvSpPr>
            <p:cNvPr id="346117" name="Line 5"/>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sp>
        <p:nvSpPr>
          <p:cNvPr id="346118" name="Rectangle 6"/>
          <p:cNvSpPr>
            <a:spLocks noChangeArrowheads="1"/>
          </p:cNvSpPr>
          <p:nvPr/>
        </p:nvSpPr>
        <p:spPr bwMode="auto">
          <a:xfrm>
            <a:off x="1011238" y="1498600"/>
            <a:ext cx="1792287" cy="4254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Activity</a:t>
            </a:r>
            <a:endParaRPr lang="en-CA">
              <a:latin typeface="Times New Roman" pitchFamily="18" charset="0"/>
              <a:cs typeface="Arial" pitchFamily="34" charset="0"/>
            </a:endParaRPr>
          </a:p>
        </p:txBody>
      </p:sp>
      <p:cxnSp>
        <p:nvCxnSpPr>
          <p:cNvPr id="346119" name="AutoShape 7"/>
          <p:cNvCxnSpPr>
            <a:cxnSpLocks noChangeShapeType="1"/>
            <a:stCxn id="346116" idx="0"/>
            <a:endCxn id="346118" idx="2"/>
          </p:cNvCxnSpPr>
          <p:nvPr/>
        </p:nvCxnSpPr>
        <p:spPr bwMode="auto">
          <a:xfrm flipV="1">
            <a:off x="1906588" y="1936750"/>
            <a:ext cx="1587" cy="947738"/>
          </a:xfrm>
          <a:prstGeom prst="straightConnector1">
            <a:avLst/>
          </a:prstGeom>
          <a:noFill/>
          <a:ln w="25400">
            <a:solidFill>
              <a:schemeClr val="tx1"/>
            </a:solidFill>
            <a:round/>
            <a:headEnd/>
            <a:tailEnd type="none" w="lg" len="lg"/>
          </a:ln>
          <a:effectLst/>
        </p:spPr>
      </p:cxnSp>
      <p:sp>
        <p:nvSpPr>
          <p:cNvPr id="346120" name="AutoShape 8"/>
          <p:cNvSpPr>
            <a:spLocks noChangeArrowheads="1"/>
          </p:cNvSpPr>
          <p:nvPr/>
        </p:nvSpPr>
        <p:spPr bwMode="auto">
          <a:xfrm rot="-10800000">
            <a:off x="1836738" y="1941513"/>
            <a:ext cx="138112" cy="274637"/>
          </a:xfrm>
          <a:prstGeom prst="diamond">
            <a:avLst/>
          </a:prstGeom>
          <a:solidFill>
            <a:schemeClr val="tx1"/>
          </a:solidFill>
          <a:ln w="25400">
            <a:solidFill>
              <a:schemeClr val="tx1"/>
            </a:solidFill>
            <a:miter lim="800000"/>
            <a:headEnd/>
            <a:tailEnd type="none" w="lg" len="lg"/>
          </a:ln>
          <a:effectLst/>
        </p:spPr>
        <p:txBody>
          <a:bodyPr wrap="none" anchor="ctr"/>
          <a:lstStyle/>
          <a:p>
            <a:endParaRPr lang="en-US"/>
          </a:p>
        </p:txBody>
      </p:sp>
      <p:sp>
        <p:nvSpPr>
          <p:cNvPr id="346121" name="Rectangle 9"/>
          <p:cNvSpPr>
            <a:spLocks noChangeArrowheads="1"/>
          </p:cNvSpPr>
          <p:nvPr/>
        </p:nvSpPr>
        <p:spPr bwMode="auto">
          <a:xfrm>
            <a:off x="6216650" y="3563938"/>
            <a:ext cx="1790700" cy="4254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Skill</a:t>
            </a:r>
            <a:endParaRPr lang="en-CA">
              <a:latin typeface="Times New Roman" pitchFamily="18" charset="0"/>
              <a:cs typeface="Arial" pitchFamily="34" charset="0"/>
            </a:endParaRPr>
          </a:p>
        </p:txBody>
      </p:sp>
      <p:sp>
        <p:nvSpPr>
          <p:cNvPr id="346122" name="Rectangle 10"/>
          <p:cNvSpPr>
            <a:spLocks noChangeArrowheads="1"/>
          </p:cNvSpPr>
          <p:nvPr/>
        </p:nvSpPr>
        <p:spPr bwMode="auto">
          <a:xfrm>
            <a:off x="995363" y="6099175"/>
            <a:ext cx="1792287" cy="4254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Worker</a:t>
            </a:r>
            <a:endParaRPr lang="en-CA">
              <a:latin typeface="Times New Roman" pitchFamily="18" charset="0"/>
              <a:cs typeface="Arial" pitchFamily="34" charset="0"/>
            </a:endParaRPr>
          </a:p>
        </p:txBody>
      </p:sp>
      <p:cxnSp>
        <p:nvCxnSpPr>
          <p:cNvPr id="346123" name="AutoShape 11"/>
          <p:cNvCxnSpPr>
            <a:cxnSpLocks noChangeShapeType="1"/>
            <a:stCxn id="346116" idx="2"/>
            <a:endCxn id="346122" idx="0"/>
          </p:cNvCxnSpPr>
          <p:nvPr/>
        </p:nvCxnSpPr>
        <p:spPr bwMode="auto">
          <a:xfrm flipH="1">
            <a:off x="1892300" y="4670425"/>
            <a:ext cx="14288" cy="1416050"/>
          </a:xfrm>
          <a:prstGeom prst="straightConnector1">
            <a:avLst/>
          </a:prstGeom>
          <a:noFill/>
          <a:ln w="25400">
            <a:solidFill>
              <a:schemeClr val="tx1"/>
            </a:solidFill>
            <a:round/>
            <a:headEnd/>
            <a:tailEnd type="none" w="lg" len="lg"/>
          </a:ln>
          <a:effectLst/>
        </p:spPr>
      </p:cxnSp>
      <p:cxnSp>
        <p:nvCxnSpPr>
          <p:cNvPr id="346124" name="AutoShape 12"/>
          <p:cNvCxnSpPr>
            <a:cxnSpLocks noChangeShapeType="1"/>
            <a:stCxn id="346116" idx="3"/>
            <a:endCxn id="346121" idx="1"/>
          </p:cNvCxnSpPr>
          <p:nvPr/>
        </p:nvCxnSpPr>
        <p:spPr bwMode="auto">
          <a:xfrm flipV="1">
            <a:off x="3581400" y="3776663"/>
            <a:ext cx="2622550" cy="1587"/>
          </a:xfrm>
          <a:prstGeom prst="straightConnector1">
            <a:avLst/>
          </a:prstGeom>
          <a:noFill/>
          <a:ln w="25400">
            <a:solidFill>
              <a:schemeClr val="tx1"/>
            </a:solidFill>
            <a:round/>
            <a:headEnd/>
            <a:tailEnd type="none" w="lg" len="lg"/>
          </a:ln>
          <a:effectLst/>
        </p:spPr>
      </p:cxnSp>
      <p:sp>
        <p:nvSpPr>
          <p:cNvPr id="346125" name="Text Box 13"/>
          <p:cNvSpPr txBox="1">
            <a:spLocks noChangeArrowheads="1"/>
          </p:cNvSpPr>
          <p:nvPr/>
        </p:nvSpPr>
        <p:spPr bwMode="auto">
          <a:xfrm>
            <a:off x="4265613" y="3382963"/>
            <a:ext cx="1160462" cy="4556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requires</a:t>
            </a:r>
            <a:endParaRPr lang="en-CA">
              <a:latin typeface="Times New Roman" pitchFamily="18" charset="0"/>
              <a:cs typeface="Arial" pitchFamily="34" charset="0"/>
            </a:endParaRPr>
          </a:p>
        </p:txBody>
      </p:sp>
      <p:sp>
        <p:nvSpPr>
          <p:cNvPr id="346126" name="Text Box 14"/>
          <p:cNvSpPr txBox="1">
            <a:spLocks noChangeArrowheads="1"/>
          </p:cNvSpPr>
          <p:nvPr/>
        </p:nvSpPr>
        <p:spPr bwMode="auto">
          <a:xfrm>
            <a:off x="758825" y="5053013"/>
            <a:ext cx="1543050" cy="457200"/>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assigned to</a:t>
            </a:r>
            <a:endParaRPr lang="en-CA">
              <a:latin typeface="Times New Roman" pitchFamily="18" charset="0"/>
              <a:cs typeface="Arial" pitchFamily="34" charset="0"/>
            </a:endParaRPr>
          </a:p>
        </p:txBody>
      </p:sp>
      <p:cxnSp>
        <p:nvCxnSpPr>
          <p:cNvPr id="346127" name="AutoShape 15"/>
          <p:cNvCxnSpPr>
            <a:cxnSpLocks noChangeShapeType="1"/>
            <a:stCxn id="346122" idx="3"/>
            <a:endCxn id="346121" idx="2"/>
          </p:cNvCxnSpPr>
          <p:nvPr/>
        </p:nvCxnSpPr>
        <p:spPr bwMode="auto">
          <a:xfrm flipV="1">
            <a:off x="2800350" y="4002088"/>
            <a:ext cx="4311650" cy="2309812"/>
          </a:xfrm>
          <a:prstGeom prst="bentConnector2">
            <a:avLst/>
          </a:prstGeom>
          <a:noFill/>
          <a:ln w="25400">
            <a:solidFill>
              <a:schemeClr val="tx1"/>
            </a:solidFill>
            <a:miter lim="800000"/>
            <a:headEnd/>
            <a:tailEnd type="none" w="lg" len="lg"/>
          </a:ln>
          <a:effectLst/>
        </p:spPr>
      </p:cxnSp>
      <p:sp>
        <p:nvSpPr>
          <p:cNvPr id="346128" name="Text Box 16"/>
          <p:cNvSpPr txBox="1">
            <a:spLocks noChangeArrowheads="1"/>
          </p:cNvSpPr>
          <p:nvPr/>
        </p:nvSpPr>
        <p:spPr bwMode="auto">
          <a:xfrm>
            <a:off x="4219575" y="5921375"/>
            <a:ext cx="587375" cy="455613"/>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has</a:t>
            </a:r>
            <a:endParaRPr lang="en-CA">
              <a:latin typeface="Times New Roman" pitchFamily="18" charset="0"/>
              <a:cs typeface="Arial" pitchFamily="34" charset="0"/>
            </a:endParaRPr>
          </a:p>
        </p:txBody>
      </p:sp>
      <p:grpSp>
        <p:nvGrpSpPr>
          <p:cNvPr id="3" name="Group 17"/>
          <p:cNvGrpSpPr>
            <a:grpSpLocks/>
          </p:cNvGrpSpPr>
          <p:nvPr/>
        </p:nvGrpSpPr>
        <p:grpSpPr bwMode="auto">
          <a:xfrm>
            <a:off x="1912938" y="3765550"/>
            <a:ext cx="3490912" cy="2551113"/>
            <a:chOff x="1210" y="1891"/>
            <a:chExt cx="2208" cy="1613"/>
          </a:xfrm>
        </p:grpSpPr>
        <p:sp>
          <p:nvSpPr>
            <p:cNvPr id="346130" name="Oval 18"/>
            <p:cNvSpPr>
              <a:spLocks noChangeArrowheads="1"/>
            </p:cNvSpPr>
            <p:nvPr/>
          </p:nvSpPr>
          <p:spPr bwMode="auto">
            <a:xfrm>
              <a:off x="2966" y="2774"/>
              <a:ext cx="58" cy="58"/>
            </a:xfrm>
            <a:prstGeom prst="ellipse">
              <a:avLst/>
            </a:prstGeom>
            <a:solidFill>
              <a:schemeClr val="tx1"/>
            </a:solidFill>
            <a:ln w="25400" cap="rnd">
              <a:solidFill>
                <a:schemeClr val="tx1"/>
              </a:solidFill>
              <a:prstDash val="sysDot"/>
              <a:round/>
              <a:headEnd/>
              <a:tailEnd type="none" w="lg" len="lg"/>
            </a:ln>
            <a:effectLst/>
          </p:spPr>
          <p:txBody>
            <a:bodyPr wrap="none" anchor="ctr"/>
            <a:lstStyle/>
            <a:p>
              <a:endParaRPr lang="en-US"/>
            </a:p>
          </p:txBody>
        </p:sp>
        <p:sp>
          <p:nvSpPr>
            <p:cNvPr id="346131" name="Line 19"/>
            <p:cNvSpPr>
              <a:spLocks noChangeShapeType="1"/>
            </p:cNvSpPr>
            <p:nvPr/>
          </p:nvSpPr>
          <p:spPr bwMode="auto">
            <a:xfrm flipH="1" flipV="1">
              <a:off x="2995" y="2813"/>
              <a:ext cx="423" cy="691"/>
            </a:xfrm>
            <a:prstGeom prst="line">
              <a:avLst/>
            </a:prstGeom>
            <a:noFill/>
            <a:ln w="25400" cap="rnd">
              <a:solidFill>
                <a:schemeClr val="tx1"/>
              </a:solidFill>
              <a:prstDash val="sysDot"/>
              <a:round/>
              <a:headEnd/>
              <a:tailEnd type="none" w="lg" len="lg"/>
            </a:ln>
            <a:effectLst/>
          </p:spPr>
          <p:txBody>
            <a:bodyPr/>
            <a:lstStyle/>
            <a:p>
              <a:endParaRPr lang="en-US"/>
            </a:p>
          </p:txBody>
        </p:sp>
        <p:sp>
          <p:nvSpPr>
            <p:cNvPr id="346132" name="Line 20"/>
            <p:cNvSpPr>
              <a:spLocks noChangeShapeType="1"/>
            </p:cNvSpPr>
            <p:nvPr/>
          </p:nvSpPr>
          <p:spPr bwMode="auto">
            <a:xfrm flipH="1">
              <a:off x="1210" y="2803"/>
              <a:ext cx="1785" cy="0"/>
            </a:xfrm>
            <a:prstGeom prst="line">
              <a:avLst/>
            </a:prstGeom>
            <a:noFill/>
            <a:ln w="25400" cap="rnd">
              <a:solidFill>
                <a:schemeClr val="tx1"/>
              </a:solidFill>
              <a:prstDash val="sysDot"/>
              <a:round/>
              <a:headEnd/>
              <a:tailEnd type="none" w="lg" len="lg"/>
            </a:ln>
            <a:effectLst/>
          </p:spPr>
          <p:txBody>
            <a:bodyPr/>
            <a:lstStyle/>
            <a:p>
              <a:endParaRPr lang="en-US"/>
            </a:p>
          </p:txBody>
        </p:sp>
        <p:sp>
          <p:nvSpPr>
            <p:cNvPr id="346133" name="Line 21"/>
            <p:cNvSpPr>
              <a:spLocks noChangeShapeType="1"/>
            </p:cNvSpPr>
            <p:nvPr/>
          </p:nvSpPr>
          <p:spPr bwMode="auto">
            <a:xfrm flipV="1">
              <a:off x="3005" y="1891"/>
              <a:ext cx="365" cy="912"/>
            </a:xfrm>
            <a:prstGeom prst="line">
              <a:avLst/>
            </a:prstGeom>
            <a:noFill/>
            <a:ln w="25400" cap="rnd">
              <a:solidFill>
                <a:schemeClr val="tx1"/>
              </a:solidFill>
              <a:prstDash val="sysDot"/>
              <a:round/>
              <a:headEnd/>
              <a:tailEnd type="none" w="lg" len="lg"/>
            </a:ln>
            <a:effectLst/>
          </p:spPr>
          <p:txBody>
            <a:bodyPr/>
            <a:lstStyle/>
            <a:p>
              <a:endParaRPr lang="en-US"/>
            </a:p>
          </p:txBody>
        </p:sp>
      </p:grpSp>
      <p:grpSp>
        <p:nvGrpSpPr>
          <p:cNvPr id="4" name="Group 22"/>
          <p:cNvGrpSpPr>
            <a:grpSpLocks/>
          </p:cNvGrpSpPr>
          <p:nvPr/>
        </p:nvGrpSpPr>
        <p:grpSpPr bwMode="auto">
          <a:xfrm>
            <a:off x="4856163" y="1792288"/>
            <a:ext cx="4249737" cy="3300412"/>
            <a:chOff x="3072" y="688"/>
            <a:chExt cx="2688" cy="2086"/>
          </a:xfrm>
        </p:grpSpPr>
        <p:sp>
          <p:nvSpPr>
            <p:cNvPr id="346135" name="Text Box 23"/>
            <p:cNvSpPr txBox="1">
              <a:spLocks noChangeArrowheads="1"/>
            </p:cNvSpPr>
            <p:nvPr/>
          </p:nvSpPr>
          <p:spPr bwMode="auto">
            <a:xfrm>
              <a:off x="3332" y="688"/>
              <a:ext cx="2428" cy="751"/>
            </a:xfrm>
            <a:prstGeom prst="rect">
              <a:avLst/>
            </a:prstGeom>
            <a:noFill/>
            <a:ln w="25400">
              <a:noFill/>
              <a:miter lim="800000"/>
              <a:headEnd/>
              <a:tailEnd type="none" w="lg" len="lg"/>
            </a:ln>
            <a:effectLst/>
          </p:spPr>
          <p:txBody>
            <a:bodyPr lIns="91074" tIns="45537" rIns="91074" bIns="45537">
              <a:spAutoFit/>
            </a:bodyPr>
            <a:lstStyle/>
            <a:p>
              <a:pPr defTabSz="911225" eaLnBrk="1" hangingPunct="1"/>
              <a:r>
                <a:rPr lang="en-US">
                  <a:latin typeface="Times New Roman" pitchFamily="18" charset="0"/>
                  <a:cs typeface="Arial" pitchFamily="34" charset="0"/>
                </a:rPr>
                <a:t>Constraint: A task may only be assigned to a worker who</a:t>
              </a:r>
              <a:br>
                <a:rPr lang="en-US">
                  <a:latin typeface="Times New Roman" pitchFamily="18" charset="0"/>
                  <a:cs typeface="Arial" pitchFamily="34" charset="0"/>
                </a:rPr>
              </a:br>
              <a:r>
                <a:rPr lang="en-US">
                  <a:latin typeface="Times New Roman" pitchFamily="18" charset="0"/>
                  <a:cs typeface="Arial" pitchFamily="34" charset="0"/>
                </a:rPr>
                <a:t>has the required skill.</a:t>
              </a:r>
              <a:endParaRPr lang="en-CA">
                <a:latin typeface="Times New Roman" pitchFamily="18" charset="0"/>
                <a:cs typeface="Arial" pitchFamily="34" charset="0"/>
              </a:endParaRPr>
            </a:p>
          </p:txBody>
        </p:sp>
        <p:sp>
          <p:nvSpPr>
            <p:cNvPr id="346136" name="Line 24"/>
            <p:cNvSpPr>
              <a:spLocks noChangeShapeType="1"/>
            </p:cNvSpPr>
            <p:nvPr/>
          </p:nvSpPr>
          <p:spPr bwMode="auto">
            <a:xfrm flipH="1">
              <a:off x="3072" y="1411"/>
              <a:ext cx="835" cy="1363"/>
            </a:xfrm>
            <a:prstGeom prst="line">
              <a:avLst/>
            </a:prstGeom>
            <a:noFill/>
            <a:ln w="25400">
              <a:solidFill>
                <a:schemeClr val="tx1"/>
              </a:solidFill>
              <a:round/>
              <a:headEnd/>
              <a:tailEnd type="triangle" w="lg" len="lg"/>
            </a:ln>
            <a:effec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r>
              <a:rPr lang="en-US"/>
              <a:t>Design Models ?</a:t>
            </a:r>
          </a:p>
        </p:txBody>
      </p:sp>
      <p:sp>
        <p:nvSpPr>
          <p:cNvPr id="474115" name="Rectangle 3"/>
          <p:cNvSpPr>
            <a:spLocks noGrp="1" noChangeArrowheads="1"/>
          </p:cNvSpPr>
          <p:nvPr>
            <p:ph type="body" idx="1"/>
          </p:nvPr>
        </p:nvSpPr>
        <p:spPr>
          <a:xfrm>
            <a:off x="514350" y="1435100"/>
            <a:ext cx="8243888" cy="5321300"/>
          </a:xfrm>
        </p:spPr>
        <p:txBody>
          <a:bodyPr/>
          <a:lstStyle/>
          <a:p>
            <a:pPr algn="just"/>
            <a:r>
              <a:rPr lang="en-US" sz="2000" b="1" dirty="0"/>
              <a:t>Data Design </a:t>
            </a:r>
          </a:p>
          <a:p>
            <a:pPr lvl="1" algn="just"/>
            <a:r>
              <a:rPr lang="en-US" sz="2000" dirty="0" smtClean="0"/>
              <a:t>Created </a:t>
            </a:r>
            <a:r>
              <a:rPr lang="en-US" sz="2000" dirty="0"/>
              <a:t>by transforming the data dictionary and ERD into implementation data structures </a:t>
            </a:r>
          </a:p>
          <a:p>
            <a:pPr lvl="1" algn="just"/>
            <a:r>
              <a:rPr lang="en-US" sz="2000" dirty="0" smtClean="0"/>
              <a:t>Requires </a:t>
            </a:r>
            <a:r>
              <a:rPr lang="en-US" sz="2000" dirty="0"/>
              <a:t>as much attention as algorithm design </a:t>
            </a:r>
          </a:p>
          <a:p>
            <a:pPr algn="just"/>
            <a:r>
              <a:rPr lang="en-US" sz="2000" b="1" dirty="0"/>
              <a:t>Architectural Design </a:t>
            </a:r>
          </a:p>
          <a:p>
            <a:pPr lvl="1" algn="just"/>
            <a:r>
              <a:rPr lang="en-US" sz="2000" dirty="0"/>
              <a:t>Defines relationship b/w structural elements of the </a:t>
            </a:r>
            <a:r>
              <a:rPr lang="en-US" sz="2000" dirty="0" smtClean="0"/>
              <a:t>software.</a:t>
            </a:r>
            <a:endParaRPr lang="en-US" sz="2000" dirty="0"/>
          </a:p>
          <a:p>
            <a:pPr lvl="1" algn="just"/>
            <a:r>
              <a:rPr lang="en-US" sz="2000" dirty="0" smtClean="0"/>
              <a:t>Derived </a:t>
            </a:r>
            <a:r>
              <a:rPr lang="en-US" sz="2000" dirty="0"/>
              <a:t>from the analysis model and the subsystem interactions defined in the DFD </a:t>
            </a:r>
          </a:p>
          <a:p>
            <a:pPr algn="just"/>
            <a:r>
              <a:rPr lang="en-US" sz="2000" b="1" dirty="0"/>
              <a:t>Interface Design </a:t>
            </a:r>
          </a:p>
          <a:p>
            <a:pPr lvl="1" algn="just"/>
            <a:r>
              <a:rPr lang="en-US" sz="2000" dirty="0" smtClean="0"/>
              <a:t>Derived </a:t>
            </a:r>
            <a:r>
              <a:rPr lang="en-US" sz="2000" dirty="0"/>
              <a:t>from DFD and CFD and </a:t>
            </a:r>
            <a:r>
              <a:rPr lang="en-US" sz="2000" b="1" dirty="0"/>
              <a:t>describes software elements communication </a:t>
            </a:r>
            <a:r>
              <a:rPr lang="en-US" sz="2000" b="1" dirty="0" smtClean="0"/>
              <a:t>with other </a:t>
            </a:r>
            <a:r>
              <a:rPr lang="en-US" sz="2000" b="1" dirty="0"/>
              <a:t>software </a:t>
            </a:r>
            <a:r>
              <a:rPr lang="en-US" sz="2000" b="1" dirty="0" smtClean="0"/>
              <a:t>elements, other systems, human </a:t>
            </a:r>
            <a:r>
              <a:rPr lang="en-US" sz="2000" b="1" dirty="0"/>
              <a:t>users</a:t>
            </a:r>
          </a:p>
          <a:p>
            <a:pPr algn="just"/>
            <a:r>
              <a:rPr lang="en-US" sz="2000" dirty="0"/>
              <a:t>Procedural Design</a:t>
            </a:r>
          </a:p>
          <a:p>
            <a:pPr marL="1028700" lvl="2" indent="-457200" algn="just"/>
            <a:r>
              <a:rPr lang="en-US" sz="2000" b="1" dirty="0"/>
              <a:t>Transforms structural elements into procedural description</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a:xfrm>
            <a:off x="682625" y="0"/>
            <a:ext cx="7740650" cy="911225"/>
          </a:xfrm>
        </p:spPr>
        <p:txBody>
          <a:bodyPr/>
          <a:lstStyle/>
          <a:p>
            <a:r>
              <a:rPr lang="en-US" sz="4600"/>
              <a:t>Example</a:t>
            </a:r>
            <a:endParaRPr lang="en-CA" sz="4600"/>
          </a:p>
        </p:txBody>
      </p:sp>
      <p:grpSp>
        <p:nvGrpSpPr>
          <p:cNvPr id="2" name="Group 3"/>
          <p:cNvGrpSpPr>
            <a:grpSpLocks/>
          </p:cNvGrpSpPr>
          <p:nvPr/>
        </p:nvGrpSpPr>
        <p:grpSpPr bwMode="auto">
          <a:xfrm>
            <a:off x="2882900" y="3187700"/>
            <a:ext cx="3325813" cy="1030288"/>
            <a:chOff x="1315" y="1210"/>
            <a:chExt cx="2103" cy="651"/>
          </a:xfrm>
        </p:grpSpPr>
        <p:sp>
          <p:nvSpPr>
            <p:cNvPr id="348164" name="Text Box 4"/>
            <p:cNvSpPr txBox="1">
              <a:spLocks noChangeArrowheads="1"/>
            </p:cNvSpPr>
            <p:nvPr/>
          </p:nvSpPr>
          <p:spPr bwMode="auto">
            <a:xfrm>
              <a:off x="1315" y="1210"/>
              <a:ext cx="2103" cy="651"/>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Worker</a:t>
              </a:r>
            </a:p>
            <a:p>
              <a:pPr defTabSz="911225" eaLnBrk="1" hangingPunct="1">
                <a:spcBef>
                  <a:spcPct val="50000"/>
                </a:spcBef>
              </a:pPr>
              <a:r>
                <a:rPr lang="en-US">
                  <a:latin typeface="Times New Roman" pitchFamily="18" charset="0"/>
                  <a:cs typeface="Arial" pitchFamily="34" charset="0"/>
                </a:rPr>
                <a:t>name: string</a:t>
              </a:r>
              <a:endParaRPr lang="en-CA">
                <a:latin typeface="Times New Roman" pitchFamily="18" charset="0"/>
                <a:cs typeface="Arial" pitchFamily="34" charset="0"/>
              </a:endParaRPr>
            </a:p>
          </p:txBody>
        </p:sp>
        <p:sp>
          <p:nvSpPr>
            <p:cNvPr id="348165" name="Line 5"/>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grpSp>
        <p:nvGrpSpPr>
          <p:cNvPr id="3" name="Group 6"/>
          <p:cNvGrpSpPr>
            <a:grpSpLocks/>
          </p:cNvGrpSpPr>
          <p:nvPr/>
        </p:nvGrpSpPr>
        <p:grpSpPr bwMode="auto">
          <a:xfrm>
            <a:off x="409575" y="5056188"/>
            <a:ext cx="3324225" cy="1395412"/>
            <a:chOff x="1315" y="1210"/>
            <a:chExt cx="2103" cy="882"/>
          </a:xfrm>
        </p:grpSpPr>
        <p:sp>
          <p:nvSpPr>
            <p:cNvPr id="348167" name="Text Box 7"/>
            <p:cNvSpPr txBox="1">
              <a:spLocks noChangeArrowheads="1"/>
            </p:cNvSpPr>
            <p:nvPr/>
          </p:nvSpPr>
          <p:spPr bwMode="auto">
            <a:xfrm>
              <a:off x="1315" y="1210"/>
              <a:ext cx="2103" cy="882"/>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SalariedWorker</a:t>
              </a:r>
            </a:p>
            <a:p>
              <a:pPr defTabSz="911225" eaLnBrk="1" hangingPunct="1">
                <a:spcBef>
                  <a:spcPct val="50000"/>
                </a:spcBef>
              </a:pPr>
              <a:r>
                <a:rPr lang="en-US">
                  <a:latin typeface="Times New Roman" pitchFamily="18" charset="0"/>
                  <a:cs typeface="Arial" pitchFamily="34" charset="0"/>
                </a:rPr>
                <a:t>salary: real</a:t>
              </a:r>
              <a:br>
                <a:rPr lang="en-US">
                  <a:latin typeface="Times New Roman" pitchFamily="18" charset="0"/>
                  <a:cs typeface="Arial" pitchFamily="34" charset="0"/>
                </a:rPr>
              </a:br>
              <a:r>
                <a:rPr lang="en-US">
                  <a:latin typeface="Times New Roman" pitchFamily="18" charset="0"/>
                  <a:cs typeface="Arial" pitchFamily="34" charset="0"/>
                </a:rPr>
                <a:t>vacationDays: int</a:t>
              </a:r>
              <a:endParaRPr lang="en-CA">
                <a:latin typeface="Times New Roman" pitchFamily="18" charset="0"/>
                <a:cs typeface="Arial" pitchFamily="34" charset="0"/>
              </a:endParaRPr>
            </a:p>
          </p:txBody>
        </p:sp>
        <p:sp>
          <p:nvSpPr>
            <p:cNvPr id="348168" name="Line 8"/>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grpSp>
        <p:nvGrpSpPr>
          <p:cNvPr id="4" name="Group 9"/>
          <p:cNvGrpSpPr>
            <a:grpSpLocks/>
          </p:cNvGrpSpPr>
          <p:nvPr/>
        </p:nvGrpSpPr>
        <p:grpSpPr bwMode="auto">
          <a:xfrm>
            <a:off x="5343525" y="5056188"/>
            <a:ext cx="3324225" cy="1030287"/>
            <a:chOff x="1315" y="1210"/>
            <a:chExt cx="2103" cy="652"/>
          </a:xfrm>
        </p:grpSpPr>
        <p:sp>
          <p:nvSpPr>
            <p:cNvPr id="348170" name="Text Box 10"/>
            <p:cNvSpPr txBox="1">
              <a:spLocks noChangeArrowheads="1"/>
            </p:cNvSpPr>
            <p:nvPr/>
          </p:nvSpPr>
          <p:spPr bwMode="auto">
            <a:xfrm>
              <a:off x="1315" y="1210"/>
              <a:ext cx="2103" cy="652"/>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HourlyWorker</a:t>
              </a:r>
            </a:p>
            <a:p>
              <a:pPr defTabSz="911225" eaLnBrk="1" hangingPunct="1">
                <a:spcBef>
                  <a:spcPct val="50000"/>
                </a:spcBef>
              </a:pPr>
              <a:r>
                <a:rPr lang="en-US">
                  <a:latin typeface="Times New Roman" pitchFamily="18" charset="0"/>
                  <a:cs typeface="Arial" pitchFamily="34" charset="0"/>
                </a:rPr>
                <a:t>hourlyWage: real</a:t>
              </a:r>
              <a:endParaRPr lang="en-CA">
                <a:latin typeface="Times New Roman" pitchFamily="18" charset="0"/>
                <a:cs typeface="Arial" pitchFamily="34" charset="0"/>
              </a:endParaRPr>
            </a:p>
          </p:txBody>
        </p:sp>
        <p:sp>
          <p:nvSpPr>
            <p:cNvPr id="348171" name="Line 11"/>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cxnSp>
        <p:nvCxnSpPr>
          <p:cNvPr id="348172" name="AutoShape 12"/>
          <p:cNvCxnSpPr>
            <a:cxnSpLocks noChangeShapeType="1"/>
            <a:stCxn id="348164" idx="2"/>
            <a:endCxn id="348167" idx="0"/>
          </p:cNvCxnSpPr>
          <p:nvPr/>
        </p:nvCxnSpPr>
        <p:spPr bwMode="auto">
          <a:xfrm rot="5400000">
            <a:off x="2902744" y="3399632"/>
            <a:ext cx="812800" cy="2474912"/>
          </a:xfrm>
          <a:prstGeom prst="bentConnector3">
            <a:avLst>
              <a:gd name="adj1" fmla="val 49806"/>
            </a:avLst>
          </a:prstGeom>
          <a:noFill/>
          <a:ln w="25400">
            <a:solidFill>
              <a:schemeClr val="tx1"/>
            </a:solidFill>
            <a:miter lim="800000"/>
            <a:headEnd/>
            <a:tailEnd type="none" w="lg" len="lg"/>
          </a:ln>
          <a:effectLst/>
        </p:spPr>
      </p:cxnSp>
      <p:cxnSp>
        <p:nvCxnSpPr>
          <p:cNvPr id="348173" name="AutoShape 13"/>
          <p:cNvCxnSpPr>
            <a:cxnSpLocks noChangeShapeType="1"/>
            <a:stCxn id="348164" idx="2"/>
            <a:endCxn id="348170" idx="0"/>
          </p:cNvCxnSpPr>
          <p:nvPr/>
        </p:nvCxnSpPr>
        <p:spPr bwMode="auto">
          <a:xfrm rot="16200000" flipH="1">
            <a:off x="5369719" y="3407569"/>
            <a:ext cx="812800" cy="2459038"/>
          </a:xfrm>
          <a:prstGeom prst="bentConnector3">
            <a:avLst>
              <a:gd name="adj1" fmla="val 49806"/>
            </a:avLst>
          </a:prstGeom>
          <a:noFill/>
          <a:ln w="25400">
            <a:solidFill>
              <a:schemeClr val="tx1"/>
            </a:solidFill>
            <a:miter lim="800000"/>
            <a:headEnd/>
            <a:tailEnd type="none" w="lg" len="lg"/>
          </a:ln>
          <a:effectLst/>
        </p:spPr>
      </p:cxnSp>
      <p:sp>
        <p:nvSpPr>
          <p:cNvPr id="348174" name="AutoShape 14"/>
          <p:cNvSpPr>
            <a:spLocks noChangeArrowheads="1"/>
          </p:cNvSpPr>
          <p:nvPr/>
        </p:nvSpPr>
        <p:spPr bwMode="auto">
          <a:xfrm>
            <a:off x="4414838" y="4208463"/>
            <a:ext cx="258762" cy="227012"/>
          </a:xfrm>
          <a:prstGeom prst="triangle">
            <a:avLst>
              <a:gd name="adj" fmla="val 50000"/>
            </a:avLst>
          </a:prstGeom>
          <a:solidFill>
            <a:schemeClr val="bg1"/>
          </a:solidFill>
          <a:ln w="25400">
            <a:solidFill>
              <a:schemeClr val="tx1"/>
            </a:solidFill>
            <a:miter lim="800000"/>
            <a:headEnd/>
            <a:tailEnd type="none" w="lg" len="lg"/>
          </a:ln>
          <a:effectLst/>
        </p:spPr>
        <p:txBody>
          <a:bodyPr wrap="none" anchor="ctr"/>
          <a:lstStyle/>
          <a:p>
            <a:endParaRPr lang="en-US"/>
          </a:p>
        </p:txBody>
      </p:sp>
      <p:cxnSp>
        <p:nvCxnSpPr>
          <p:cNvPr id="348175" name="AutoShape 15"/>
          <p:cNvCxnSpPr>
            <a:cxnSpLocks noChangeShapeType="1"/>
            <a:stCxn id="348164" idx="0"/>
            <a:endCxn id="348184" idx="1"/>
          </p:cNvCxnSpPr>
          <p:nvPr/>
        </p:nvCxnSpPr>
        <p:spPr bwMode="auto">
          <a:xfrm rot="16200000">
            <a:off x="5110163" y="1606550"/>
            <a:ext cx="1004887" cy="2132013"/>
          </a:xfrm>
          <a:prstGeom prst="bentConnector2">
            <a:avLst/>
          </a:prstGeom>
          <a:noFill/>
          <a:ln w="25400">
            <a:solidFill>
              <a:schemeClr val="tx1"/>
            </a:solidFill>
            <a:miter lim="800000"/>
            <a:headEnd/>
            <a:tailEnd type="none" w="lg" len="lg"/>
          </a:ln>
          <a:effectLst/>
        </p:spPr>
      </p:cxnSp>
      <p:grpSp>
        <p:nvGrpSpPr>
          <p:cNvPr id="5" name="Group 16"/>
          <p:cNvGrpSpPr>
            <a:grpSpLocks/>
          </p:cNvGrpSpPr>
          <p:nvPr/>
        </p:nvGrpSpPr>
        <p:grpSpPr bwMode="auto">
          <a:xfrm>
            <a:off x="285750" y="1579563"/>
            <a:ext cx="3324225" cy="1395412"/>
            <a:chOff x="1315" y="1210"/>
            <a:chExt cx="2103" cy="882"/>
          </a:xfrm>
        </p:grpSpPr>
        <p:sp>
          <p:nvSpPr>
            <p:cNvPr id="348177" name="Text Box 17"/>
            <p:cNvSpPr txBox="1">
              <a:spLocks noChangeArrowheads="1"/>
            </p:cNvSpPr>
            <p:nvPr/>
          </p:nvSpPr>
          <p:spPr bwMode="auto">
            <a:xfrm>
              <a:off x="1315" y="1210"/>
              <a:ext cx="2103" cy="882"/>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SkillLevel</a:t>
              </a:r>
            </a:p>
            <a:p>
              <a:pPr defTabSz="911225" eaLnBrk="1" hangingPunct="1">
                <a:spcBef>
                  <a:spcPct val="50000"/>
                </a:spcBef>
              </a:pPr>
              <a:r>
                <a:rPr lang="en-US">
                  <a:latin typeface="Times New Roman" pitchFamily="18" charset="0"/>
                  <a:cs typeface="Arial" pitchFamily="34" charset="0"/>
                </a:rPr>
                <a:t>level: int</a:t>
              </a:r>
              <a:br>
                <a:rPr lang="en-US">
                  <a:latin typeface="Times New Roman" pitchFamily="18" charset="0"/>
                  <a:cs typeface="Arial" pitchFamily="34" charset="0"/>
                </a:rPr>
              </a:br>
              <a:r>
                <a:rPr lang="en-US">
                  <a:latin typeface="Times New Roman" pitchFamily="18" charset="0"/>
                  <a:cs typeface="Arial" pitchFamily="34" charset="0"/>
                </a:rPr>
                <a:t>rateMultiplier: real</a:t>
              </a:r>
              <a:endParaRPr lang="en-CA">
                <a:latin typeface="Times New Roman" pitchFamily="18" charset="0"/>
                <a:cs typeface="Arial" pitchFamily="34" charset="0"/>
              </a:endParaRPr>
            </a:p>
          </p:txBody>
        </p:sp>
        <p:sp>
          <p:nvSpPr>
            <p:cNvPr id="348178" name="Line 18"/>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cxnSp>
        <p:nvCxnSpPr>
          <p:cNvPr id="348179" name="AutoShape 19"/>
          <p:cNvCxnSpPr>
            <a:cxnSpLocks noChangeShapeType="1"/>
            <a:stCxn id="348177" idx="3"/>
          </p:cNvCxnSpPr>
          <p:nvPr/>
        </p:nvCxnSpPr>
        <p:spPr bwMode="auto">
          <a:xfrm>
            <a:off x="3622675" y="2278063"/>
            <a:ext cx="917575" cy="96837"/>
          </a:xfrm>
          <a:prstGeom prst="straightConnector1">
            <a:avLst/>
          </a:prstGeom>
          <a:noFill/>
          <a:ln w="25400" cap="rnd">
            <a:solidFill>
              <a:schemeClr val="tx1"/>
            </a:solidFill>
            <a:prstDash val="sysDot"/>
            <a:round/>
            <a:headEnd/>
            <a:tailEnd type="none" w="lg" len="lg"/>
          </a:ln>
          <a:effectLst/>
        </p:spPr>
      </p:cxnSp>
      <p:sp>
        <p:nvSpPr>
          <p:cNvPr id="348180" name="Rectangle 20"/>
          <p:cNvSpPr>
            <a:spLocks noChangeArrowheads="1"/>
          </p:cNvSpPr>
          <p:nvPr/>
        </p:nvSpPr>
        <p:spPr bwMode="auto">
          <a:xfrm>
            <a:off x="233363" y="3489325"/>
            <a:ext cx="1108075" cy="4254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Task</a:t>
            </a:r>
            <a:endParaRPr lang="en-CA">
              <a:latin typeface="Times New Roman" pitchFamily="18" charset="0"/>
              <a:cs typeface="Arial" pitchFamily="34" charset="0"/>
            </a:endParaRPr>
          </a:p>
        </p:txBody>
      </p:sp>
      <p:cxnSp>
        <p:nvCxnSpPr>
          <p:cNvPr id="348181" name="AutoShape 21"/>
          <p:cNvCxnSpPr>
            <a:cxnSpLocks noChangeShapeType="1"/>
            <a:stCxn id="348164" idx="1"/>
            <a:endCxn id="348180" idx="3"/>
          </p:cNvCxnSpPr>
          <p:nvPr/>
        </p:nvCxnSpPr>
        <p:spPr bwMode="auto">
          <a:xfrm flipH="1" flipV="1">
            <a:off x="1354138" y="3702050"/>
            <a:ext cx="1516062" cy="1588"/>
          </a:xfrm>
          <a:prstGeom prst="straightConnector1">
            <a:avLst/>
          </a:prstGeom>
          <a:noFill/>
          <a:ln w="25400">
            <a:solidFill>
              <a:schemeClr val="tx1"/>
            </a:solidFill>
            <a:round/>
            <a:headEnd/>
            <a:tailEnd type="none" w="lg" len="lg"/>
          </a:ln>
          <a:effectLst/>
        </p:spPr>
      </p:cxnSp>
      <p:sp>
        <p:nvSpPr>
          <p:cNvPr id="348182" name="Text Box 22"/>
          <p:cNvSpPr txBox="1">
            <a:spLocks noChangeArrowheads="1"/>
          </p:cNvSpPr>
          <p:nvPr/>
        </p:nvSpPr>
        <p:spPr bwMode="auto">
          <a:xfrm>
            <a:off x="1368425" y="3298825"/>
            <a:ext cx="1543050" cy="457200"/>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assigned to</a:t>
            </a:r>
            <a:endParaRPr lang="en-US">
              <a:latin typeface="Times New Roman" pitchFamily="18" charset="0"/>
              <a:cs typeface="Times New Roman" pitchFamily="18" charset="0"/>
            </a:endParaRPr>
          </a:p>
        </p:txBody>
      </p:sp>
      <p:grpSp>
        <p:nvGrpSpPr>
          <p:cNvPr id="6" name="Group 23"/>
          <p:cNvGrpSpPr>
            <a:grpSpLocks/>
          </p:cNvGrpSpPr>
          <p:nvPr/>
        </p:nvGrpSpPr>
        <p:grpSpPr bwMode="auto">
          <a:xfrm>
            <a:off x="6691313" y="1654175"/>
            <a:ext cx="1868487" cy="1030288"/>
            <a:chOff x="1315" y="1210"/>
            <a:chExt cx="2103" cy="652"/>
          </a:xfrm>
        </p:grpSpPr>
        <p:sp>
          <p:nvSpPr>
            <p:cNvPr id="348184" name="Text Box 24"/>
            <p:cNvSpPr txBox="1">
              <a:spLocks noChangeArrowheads="1"/>
            </p:cNvSpPr>
            <p:nvPr/>
          </p:nvSpPr>
          <p:spPr bwMode="auto">
            <a:xfrm>
              <a:off x="1315" y="1210"/>
              <a:ext cx="2103" cy="652"/>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Skill</a:t>
              </a:r>
            </a:p>
            <a:p>
              <a:pPr defTabSz="911225" eaLnBrk="1" hangingPunct="1">
                <a:spcBef>
                  <a:spcPct val="50000"/>
                </a:spcBef>
              </a:pPr>
              <a:r>
                <a:rPr lang="en-US">
                  <a:latin typeface="Times New Roman" pitchFamily="18" charset="0"/>
                  <a:cs typeface="Arial" pitchFamily="34" charset="0"/>
                </a:rPr>
                <a:t>name: string</a:t>
              </a:r>
              <a:endParaRPr lang="en-CA">
                <a:latin typeface="Times New Roman" pitchFamily="18" charset="0"/>
                <a:cs typeface="Arial" pitchFamily="34" charset="0"/>
              </a:endParaRPr>
            </a:p>
          </p:txBody>
        </p:sp>
        <p:sp>
          <p:nvSpPr>
            <p:cNvPr id="348185" name="Line 25"/>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sp>
        <p:nvSpPr>
          <p:cNvPr id="348186" name="Text Box 26"/>
          <p:cNvSpPr txBox="1">
            <a:spLocks noChangeArrowheads="1"/>
          </p:cNvSpPr>
          <p:nvPr/>
        </p:nvSpPr>
        <p:spPr bwMode="auto">
          <a:xfrm>
            <a:off x="4978400" y="1774825"/>
            <a:ext cx="587375" cy="455613"/>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has</a:t>
            </a:r>
            <a:endParaRPr lang="en-CA">
              <a:latin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a:xfrm>
            <a:off x="666750" y="-241300"/>
            <a:ext cx="7740650" cy="1366838"/>
          </a:xfrm>
        </p:spPr>
        <p:txBody>
          <a:bodyPr/>
          <a:lstStyle/>
          <a:p>
            <a:r>
              <a:rPr lang="en-US" sz="4600"/>
              <a:t>Example</a:t>
            </a:r>
            <a:endParaRPr lang="en-CA" sz="4600"/>
          </a:p>
        </p:txBody>
      </p:sp>
      <p:grpSp>
        <p:nvGrpSpPr>
          <p:cNvPr id="2" name="Group 3"/>
          <p:cNvGrpSpPr>
            <a:grpSpLocks/>
          </p:cNvGrpSpPr>
          <p:nvPr/>
        </p:nvGrpSpPr>
        <p:grpSpPr bwMode="auto">
          <a:xfrm>
            <a:off x="2792413" y="1517650"/>
            <a:ext cx="3324225" cy="1754188"/>
            <a:chOff x="1315" y="1210"/>
            <a:chExt cx="2103" cy="1415"/>
          </a:xfrm>
        </p:grpSpPr>
        <p:sp>
          <p:nvSpPr>
            <p:cNvPr id="350212" name="Text Box 4"/>
            <p:cNvSpPr txBox="1">
              <a:spLocks noChangeArrowheads="1"/>
            </p:cNvSpPr>
            <p:nvPr/>
          </p:nvSpPr>
          <p:spPr bwMode="auto">
            <a:xfrm>
              <a:off x="1315" y="1210"/>
              <a:ext cx="2103" cy="1415"/>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Time</a:t>
              </a:r>
            </a:p>
            <a:p>
              <a:pPr defTabSz="911225" eaLnBrk="1" hangingPunct="1">
                <a:spcBef>
                  <a:spcPct val="50000"/>
                </a:spcBef>
              </a:pPr>
              <a:r>
                <a:rPr lang="en-US">
                  <a:latin typeface="Times New Roman" pitchFamily="18" charset="0"/>
                  <a:cs typeface="Arial" pitchFamily="34" charset="0"/>
                </a:rPr>
                <a:t>start: dateTime</a:t>
              </a:r>
              <a:br>
                <a:rPr lang="en-US">
                  <a:latin typeface="Times New Roman" pitchFamily="18" charset="0"/>
                  <a:cs typeface="Arial" pitchFamily="34" charset="0"/>
                </a:rPr>
              </a:br>
              <a:r>
                <a:rPr lang="en-US">
                  <a:latin typeface="Times New Roman" pitchFamily="18" charset="0"/>
                  <a:cs typeface="Arial" pitchFamily="34" charset="0"/>
                </a:rPr>
                <a:t>end: dateTime</a:t>
              </a:r>
              <a:br>
                <a:rPr lang="en-US">
                  <a:latin typeface="Times New Roman" pitchFamily="18" charset="0"/>
                  <a:cs typeface="Arial" pitchFamily="34" charset="0"/>
                </a:rPr>
              </a:br>
              <a:r>
                <a:rPr lang="en-US">
                  <a:latin typeface="Times New Roman" pitchFamily="18" charset="0"/>
                  <a:cs typeface="Arial" pitchFamily="34" charset="0"/>
                </a:rPr>
                <a:t>hours: real</a:t>
              </a:r>
              <a:endParaRPr lang="en-CA">
                <a:latin typeface="Times New Roman" pitchFamily="18" charset="0"/>
                <a:cs typeface="Arial" pitchFamily="34" charset="0"/>
              </a:endParaRPr>
            </a:p>
          </p:txBody>
        </p:sp>
        <p:sp>
          <p:nvSpPr>
            <p:cNvPr id="350213" name="Line 5"/>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grpSp>
        <p:nvGrpSpPr>
          <p:cNvPr id="3" name="Group 6"/>
          <p:cNvGrpSpPr>
            <a:grpSpLocks/>
          </p:cNvGrpSpPr>
          <p:nvPr/>
        </p:nvGrpSpPr>
        <p:grpSpPr bwMode="auto">
          <a:xfrm>
            <a:off x="2790825" y="4003675"/>
            <a:ext cx="3324225" cy="1025525"/>
            <a:chOff x="1315" y="1210"/>
            <a:chExt cx="2103" cy="649"/>
          </a:xfrm>
        </p:grpSpPr>
        <p:sp>
          <p:nvSpPr>
            <p:cNvPr id="350215" name="Text Box 7"/>
            <p:cNvSpPr txBox="1">
              <a:spLocks noChangeArrowheads="1"/>
            </p:cNvSpPr>
            <p:nvPr/>
          </p:nvSpPr>
          <p:spPr bwMode="auto">
            <a:xfrm>
              <a:off x="1315" y="1210"/>
              <a:ext cx="2103" cy="649"/>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Assignment</a:t>
              </a:r>
            </a:p>
            <a:p>
              <a:pPr algn="ctr" defTabSz="911225" eaLnBrk="1" hangingPunct="1">
                <a:spcBef>
                  <a:spcPct val="50000"/>
                </a:spcBef>
              </a:pPr>
              <a:endParaRPr lang="en-US">
                <a:latin typeface="Times New Roman" pitchFamily="18" charset="0"/>
                <a:cs typeface="Arial" pitchFamily="34" charset="0"/>
              </a:endParaRPr>
            </a:p>
          </p:txBody>
        </p:sp>
        <p:sp>
          <p:nvSpPr>
            <p:cNvPr id="350216" name="Line 8"/>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sp>
        <p:nvSpPr>
          <p:cNvPr id="350217" name="Rectangle 9"/>
          <p:cNvSpPr>
            <a:spLocks noChangeArrowheads="1"/>
          </p:cNvSpPr>
          <p:nvPr/>
        </p:nvSpPr>
        <p:spPr bwMode="auto">
          <a:xfrm>
            <a:off x="1204913" y="5553075"/>
            <a:ext cx="1108075" cy="4254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Task</a:t>
            </a:r>
            <a:endParaRPr lang="en-CA">
              <a:latin typeface="Times New Roman" pitchFamily="18" charset="0"/>
              <a:cs typeface="Arial" pitchFamily="34" charset="0"/>
            </a:endParaRPr>
          </a:p>
        </p:txBody>
      </p:sp>
      <p:sp>
        <p:nvSpPr>
          <p:cNvPr id="350218" name="Rectangle 10"/>
          <p:cNvSpPr>
            <a:spLocks noChangeArrowheads="1"/>
          </p:cNvSpPr>
          <p:nvPr/>
        </p:nvSpPr>
        <p:spPr bwMode="auto">
          <a:xfrm>
            <a:off x="6548438" y="5551488"/>
            <a:ext cx="1108075" cy="4254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Worker</a:t>
            </a:r>
            <a:endParaRPr lang="en-CA">
              <a:latin typeface="Times New Roman" pitchFamily="18" charset="0"/>
              <a:cs typeface="Arial" pitchFamily="34" charset="0"/>
            </a:endParaRPr>
          </a:p>
        </p:txBody>
      </p:sp>
      <p:cxnSp>
        <p:nvCxnSpPr>
          <p:cNvPr id="350219" name="AutoShape 11"/>
          <p:cNvCxnSpPr>
            <a:cxnSpLocks noChangeShapeType="1"/>
            <a:stCxn id="350217" idx="3"/>
            <a:endCxn id="350218" idx="1"/>
          </p:cNvCxnSpPr>
          <p:nvPr/>
        </p:nvCxnSpPr>
        <p:spPr bwMode="auto">
          <a:xfrm flipV="1">
            <a:off x="2335213" y="5786438"/>
            <a:ext cx="4227512" cy="1587"/>
          </a:xfrm>
          <a:prstGeom prst="straightConnector1">
            <a:avLst/>
          </a:prstGeom>
          <a:noFill/>
          <a:ln w="25400">
            <a:solidFill>
              <a:schemeClr val="tx1"/>
            </a:solidFill>
            <a:round/>
            <a:headEnd/>
            <a:tailEnd type="none" w="lg" len="lg"/>
          </a:ln>
          <a:effectLst/>
        </p:spPr>
      </p:cxnSp>
      <p:sp>
        <p:nvSpPr>
          <p:cNvPr id="350220" name="Text Box 12"/>
          <p:cNvSpPr txBox="1">
            <a:spLocks noChangeArrowheads="1"/>
          </p:cNvSpPr>
          <p:nvPr/>
        </p:nvSpPr>
        <p:spPr bwMode="auto">
          <a:xfrm>
            <a:off x="3644900" y="5670550"/>
            <a:ext cx="1539875" cy="455613"/>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assigned to</a:t>
            </a:r>
            <a:endParaRPr lang="en-CA">
              <a:latin typeface="Times New Roman" pitchFamily="18" charset="0"/>
              <a:cs typeface="Arial" pitchFamily="34" charset="0"/>
            </a:endParaRPr>
          </a:p>
        </p:txBody>
      </p:sp>
      <p:sp>
        <p:nvSpPr>
          <p:cNvPr id="350221" name="Line 13"/>
          <p:cNvSpPr>
            <a:spLocks noChangeShapeType="1"/>
          </p:cNvSpPr>
          <p:nvPr/>
        </p:nvSpPr>
        <p:spPr bwMode="auto">
          <a:xfrm>
            <a:off x="4446588" y="5070475"/>
            <a:ext cx="0" cy="698500"/>
          </a:xfrm>
          <a:prstGeom prst="line">
            <a:avLst/>
          </a:prstGeom>
          <a:noFill/>
          <a:ln w="25400" cap="rnd">
            <a:solidFill>
              <a:schemeClr val="tx1"/>
            </a:solidFill>
            <a:prstDash val="sysDot"/>
            <a:round/>
            <a:headEnd/>
            <a:tailEnd type="none" w="lg" len="lg"/>
          </a:ln>
          <a:effectLst/>
        </p:spPr>
        <p:txBody>
          <a:bodyPr/>
          <a:lstStyle/>
          <a:p>
            <a:endParaRPr lang="en-US"/>
          </a:p>
        </p:txBody>
      </p:sp>
      <p:cxnSp>
        <p:nvCxnSpPr>
          <p:cNvPr id="350222" name="AutoShape 14"/>
          <p:cNvCxnSpPr>
            <a:cxnSpLocks noChangeShapeType="1"/>
            <a:stCxn id="350212" idx="2"/>
            <a:endCxn id="350215" idx="0"/>
          </p:cNvCxnSpPr>
          <p:nvPr/>
        </p:nvCxnSpPr>
        <p:spPr bwMode="auto">
          <a:xfrm flipH="1">
            <a:off x="4471988" y="3297238"/>
            <a:ext cx="1587" cy="708025"/>
          </a:xfrm>
          <a:prstGeom prst="straightConnector1">
            <a:avLst/>
          </a:prstGeom>
          <a:noFill/>
          <a:ln w="25400">
            <a:solidFill>
              <a:schemeClr val="tx1"/>
            </a:solidFill>
            <a:round/>
            <a:headEnd/>
            <a:tailEnd type="none" w="lg" len="lg"/>
          </a:ln>
          <a:effectLst/>
        </p:spPr>
      </p:cxnSp>
      <p:sp>
        <p:nvSpPr>
          <p:cNvPr id="350223" name="Text Box 15"/>
          <p:cNvSpPr txBox="1">
            <a:spLocks noChangeArrowheads="1"/>
          </p:cNvSpPr>
          <p:nvPr/>
        </p:nvSpPr>
        <p:spPr bwMode="auto">
          <a:xfrm>
            <a:off x="4535488" y="3224213"/>
            <a:ext cx="1203325" cy="4556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a:latin typeface="Times New Roman" pitchFamily="18" charset="0"/>
                <a:cs typeface="Arial" pitchFamily="34" charset="0"/>
              </a:rPr>
              <a:t>spent on</a:t>
            </a:r>
            <a:endParaRPr lang="en-CA">
              <a:latin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682625" y="0"/>
            <a:ext cx="7740650" cy="987425"/>
          </a:xfrm>
        </p:spPr>
        <p:txBody>
          <a:bodyPr/>
          <a:lstStyle/>
          <a:p>
            <a:r>
              <a:rPr lang="en-US"/>
              <a:t>Steps</a:t>
            </a:r>
            <a:endParaRPr lang="en-CA"/>
          </a:p>
        </p:txBody>
      </p:sp>
      <p:sp>
        <p:nvSpPr>
          <p:cNvPr id="352259" name="Rectangle 3"/>
          <p:cNvSpPr>
            <a:spLocks noGrp="1" noChangeArrowheads="1"/>
          </p:cNvSpPr>
          <p:nvPr>
            <p:ph type="body" idx="1"/>
          </p:nvPr>
        </p:nvSpPr>
        <p:spPr>
          <a:xfrm>
            <a:off x="742950" y="1670050"/>
            <a:ext cx="7740650" cy="5162550"/>
          </a:xfrm>
        </p:spPr>
        <p:txBody>
          <a:bodyPr/>
          <a:lstStyle/>
          <a:p>
            <a:pPr>
              <a:lnSpc>
                <a:spcPct val="90000"/>
              </a:lnSpc>
            </a:pPr>
            <a:r>
              <a:rPr lang="en-US" sz="2000"/>
              <a:t>Analyze the written requirements</a:t>
            </a:r>
          </a:p>
          <a:p>
            <a:pPr lvl="1">
              <a:lnSpc>
                <a:spcPct val="90000"/>
              </a:lnSpc>
            </a:pPr>
            <a:r>
              <a:rPr lang="en-US" sz="2100"/>
              <a:t>Extract nouns: make them classes</a:t>
            </a:r>
          </a:p>
          <a:p>
            <a:pPr lvl="1">
              <a:lnSpc>
                <a:spcPct val="90000"/>
              </a:lnSpc>
            </a:pPr>
            <a:r>
              <a:rPr lang="en-US" sz="2100"/>
              <a:t>Extract verbs: make them associations</a:t>
            </a:r>
          </a:p>
          <a:p>
            <a:pPr lvl="1">
              <a:lnSpc>
                <a:spcPct val="90000"/>
              </a:lnSpc>
            </a:pPr>
            <a:r>
              <a:rPr lang="en-US" sz="2100"/>
              <a:t>Draw the OOA UML class diagrams</a:t>
            </a:r>
          </a:p>
          <a:p>
            <a:pPr lvl="1">
              <a:lnSpc>
                <a:spcPct val="90000"/>
              </a:lnSpc>
            </a:pPr>
            <a:r>
              <a:rPr lang="en-US" sz="2100"/>
              <a:t>Determine attributes</a:t>
            </a:r>
          </a:p>
          <a:p>
            <a:pPr lvl="1">
              <a:lnSpc>
                <a:spcPct val="90000"/>
              </a:lnSpc>
            </a:pPr>
            <a:r>
              <a:rPr lang="en-US" sz="2100" u="sng">
                <a:solidFill>
                  <a:srgbClr val="CC0000"/>
                </a:solidFill>
              </a:rPr>
              <a:t>Draw object diagrams to clarify class diagrams</a:t>
            </a:r>
          </a:p>
          <a:p>
            <a:pPr>
              <a:lnSpc>
                <a:spcPct val="90000"/>
              </a:lnSpc>
            </a:pPr>
            <a:r>
              <a:rPr lang="en-US" sz="2000"/>
              <a:t>Determine the system’s use cases</a:t>
            </a:r>
          </a:p>
          <a:p>
            <a:pPr lvl="1">
              <a:lnSpc>
                <a:spcPct val="90000"/>
              </a:lnSpc>
            </a:pPr>
            <a:r>
              <a:rPr lang="en-US" sz="2100"/>
              <a:t>Identify Actors</a:t>
            </a:r>
          </a:p>
          <a:p>
            <a:pPr lvl="1">
              <a:lnSpc>
                <a:spcPct val="90000"/>
              </a:lnSpc>
            </a:pPr>
            <a:r>
              <a:rPr lang="en-US" sz="2100"/>
              <a:t>Identify use case</a:t>
            </a:r>
          </a:p>
          <a:p>
            <a:pPr lvl="1">
              <a:lnSpc>
                <a:spcPct val="90000"/>
              </a:lnSpc>
            </a:pPr>
            <a:r>
              <a:rPr lang="en-US" sz="2100"/>
              <a:t>Relate use cases</a:t>
            </a:r>
          </a:p>
          <a:p>
            <a:pPr>
              <a:lnSpc>
                <a:spcPct val="90000"/>
              </a:lnSpc>
            </a:pPr>
            <a:r>
              <a:rPr lang="en-US" sz="2000"/>
              <a:t>Draw sequence diagrams</a:t>
            </a:r>
          </a:p>
          <a:p>
            <a:pPr lvl="1">
              <a:lnSpc>
                <a:spcPct val="90000"/>
              </a:lnSpc>
            </a:pPr>
            <a:r>
              <a:rPr lang="en-US" sz="2100"/>
              <a:t>One per use case</a:t>
            </a:r>
          </a:p>
          <a:p>
            <a:pPr lvl="1">
              <a:lnSpc>
                <a:spcPct val="90000"/>
              </a:lnSpc>
            </a:pPr>
            <a:r>
              <a:rPr lang="en-US" sz="2100"/>
              <a:t>Use to assign responsibilities to classes</a:t>
            </a:r>
          </a:p>
          <a:p>
            <a:pPr>
              <a:lnSpc>
                <a:spcPct val="90000"/>
              </a:lnSpc>
            </a:pPr>
            <a:r>
              <a:rPr lang="en-US" sz="2000"/>
              <a:t>Add methods to OOA classes</a:t>
            </a:r>
            <a:endParaRPr lang="en-CA" sz="200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682625" y="0"/>
            <a:ext cx="7740650" cy="1063625"/>
          </a:xfrm>
        </p:spPr>
        <p:txBody>
          <a:bodyPr/>
          <a:lstStyle/>
          <a:p>
            <a:r>
              <a:rPr lang="en-US"/>
              <a:t>Object Diagrams</a:t>
            </a:r>
            <a:endParaRPr lang="en-CA"/>
          </a:p>
        </p:txBody>
      </p:sp>
      <p:grpSp>
        <p:nvGrpSpPr>
          <p:cNvPr id="2" name="Group 3"/>
          <p:cNvGrpSpPr>
            <a:grpSpLocks/>
          </p:cNvGrpSpPr>
          <p:nvPr/>
        </p:nvGrpSpPr>
        <p:grpSpPr bwMode="auto">
          <a:xfrm>
            <a:off x="2943225" y="1608138"/>
            <a:ext cx="3324225" cy="1760537"/>
            <a:chOff x="1315" y="1210"/>
            <a:chExt cx="2103" cy="1113"/>
          </a:xfrm>
        </p:grpSpPr>
        <p:sp>
          <p:nvSpPr>
            <p:cNvPr id="354308" name="Text Box 4"/>
            <p:cNvSpPr txBox="1">
              <a:spLocks noChangeArrowheads="1"/>
            </p:cNvSpPr>
            <p:nvPr/>
          </p:nvSpPr>
          <p:spPr bwMode="auto">
            <a:xfrm>
              <a:off x="1315" y="1210"/>
              <a:ext cx="2103" cy="1113"/>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u="sng">
                  <a:latin typeface="Times New Roman" pitchFamily="18" charset="0"/>
                  <a:cs typeface="Arial" pitchFamily="34" charset="0"/>
                </a:rPr>
                <a:t>:Time</a:t>
              </a:r>
            </a:p>
            <a:p>
              <a:pPr defTabSz="911225" eaLnBrk="1" hangingPunct="1">
                <a:spcBef>
                  <a:spcPct val="50000"/>
                </a:spcBef>
              </a:pPr>
              <a:r>
                <a:rPr lang="en-US">
                  <a:latin typeface="Times New Roman" pitchFamily="18" charset="0"/>
                  <a:cs typeface="Arial" pitchFamily="34" charset="0"/>
                </a:rPr>
                <a:t>start: Jan.23, 2002, 8:00</a:t>
              </a:r>
              <a:br>
                <a:rPr lang="en-US">
                  <a:latin typeface="Times New Roman" pitchFamily="18" charset="0"/>
                  <a:cs typeface="Arial" pitchFamily="34" charset="0"/>
                </a:rPr>
              </a:br>
              <a:r>
                <a:rPr lang="en-US">
                  <a:latin typeface="Times New Roman" pitchFamily="18" charset="0"/>
                  <a:cs typeface="Arial" pitchFamily="34" charset="0"/>
                </a:rPr>
                <a:t>end: Jan.23, 2002, 18:00</a:t>
              </a:r>
              <a:br>
                <a:rPr lang="en-US">
                  <a:latin typeface="Times New Roman" pitchFamily="18" charset="0"/>
                  <a:cs typeface="Arial" pitchFamily="34" charset="0"/>
                </a:rPr>
              </a:br>
              <a:r>
                <a:rPr lang="en-US">
                  <a:latin typeface="Times New Roman" pitchFamily="18" charset="0"/>
                  <a:cs typeface="Arial" pitchFamily="34" charset="0"/>
                </a:rPr>
                <a:t>hours: 4.2</a:t>
              </a:r>
              <a:endParaRPr lang="en-CA">
                <a:latin typeface="Times New Roman" pitchFamily="18" charset="0"/>
                <a:cs typeface="Arial" pitchFamily="34" charset="0"/>
              </a:endParaRPr>
            </a:p>
          </p:txBody>
        </p:sp>
        <p:sp>
          <p:nvSpPr>
            <p:cNvPr id="354309" name="Line 5"/>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grpSp>
        <p:nvGrpSpPr>
          <p:cNvPr id="3" name="Group 6"/>
          <p:cNvGrpSpPr>
            <a:grpSpLocks/>
          </p:cNvGrpSpPr>
          <p:nvPr/>
        </p:nvGrpSpPr>
        <p:grpSpPr bwMode="auto">
          <a:xfrm>
            <a:off x="4067175" y="3865563"/>
            <a:ext cx="3325813" cy="1030287"/>
            <a:chOff x="1315" y="1210"/>
            <a:chExt cx="2103" cy="652"/>
          </a:xfrm>
        </p:grpSpPr>
        <p:sp>
          <p:nvSpPr>
            <p:cNvPr id="354311" name="Text Box 7"/>
            <p:cNvSpPr txBox="1">
              <a:spLocks noChangeArrowheads="1"/>
            </p:cNvSpPr>
            <p:nvPr/>
          </p:nvSpPr>
          <p:spPr bwMode="auto">
            <a:xfrm>
              <a:off x="1315" y="1210"/>
              <a:ext cx="2103" cy="652"/>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a:t>
              </a:r>
              <a:r>
                <a:rPr lang="en-US" u="sng">
                  <a:latin typeface="Times New Roman" pitchFamily="18" charset="0"/>
                  <a:cs typeface="Arial" pitchFamily="34" charset="0"/>
                </a:rPr>
                <a:t>Assignment</a:t>
              </a:r>
            </a:p>
            <a:p>
              <a:pPr algn="ctr" defTabSz="911225" eaLnBrk="1" hangingPunct="1">
                <a:spcBef>
                  <a:spcPct val="50000"/>
                </a:spcBef>
              </a:pPr>
              <a:endParaRPr lang="en-US">
                <a:latin typeface="Times New Roman" pitchFamily="18" charset="0"/>
                <a:cs typeface="Arial" pitchFamily="34" charset="0"/>
              </a:endParaRPr>
            </a:p>
          </p:txBody>
        </p:sp>
        <p:sp>
          <p:nvSpPr>
            <p:cNvPr id="354312" name="Line 8"/>
            <p:cNvSpPr>
              <a:spLocks noChangeShapeType="1"/>
            </p:cNvSpPr>
            <p:nvPr/>
          </p:nvSpPr>
          <p:spPr bwMode="auto">
            <a:xfrm>
              <a:off x="1315" y="1528"/>
              <a:ext cx="2093" cy="0"/>
            </a:xfrm>
            <a:prstGeom prst="line">
              <a:avLst/>
            </a:prstGeom>
            <a:noFill/>
            <a:ln w="25400">
              <a:solidFill>
                <a:schemeClr val="tx1"/>
              </a:solidFill>
              <a:round/>
              <a:headEnd/>
              <a:tailEnd type="none" w="lg" len="lg"/>
            </a:ln>
            <a:effectLst/>
          </p:spPr>
          <p:txBody>
            <a:bodyPr/>
            <a:lstStyle/>
            <a:p>
              <a:endParaRPr lang="en-US"/>
            </a:p>
          </p:txBody>
        </p:sp>
      </p:grpSp>
      <p:cxnSp>
        <p:nvCxnSpPr>
          <p:cNvPr id="354313" name="AutoShape 9"/>
          <p:cNvCxnSpPr>
            <a:cxnSpLocks noChangeShapeType="1"/>
            <a:stCxn id="354317" idx="3"/>
            <a:endCxn id="354320" idx="1"/>
          </p:cNvCxnSpPr>
          <p:nvPr/>
        </p:nvCxnSpPr>
        <p:spPr bwMode="auto">
          <a:xfrm flipV="1">
            <a:off x="5105400" y="5748338"/>
            <a:ext cx="1401763" cy="1587"/>
          </a:xfrm>
          <a:prstGeom prst="straightConnector1">
            <a:avLst/>
          </a:prstGeom>
          <a:noFill/>
          <a:ln w="25400">
            <a:solidFill>
              <a:schemeClr val="tx1"/>
            </a:solidFill>
            <a:round/>
            <a:headEnd/>
            <a:tailEnd type="none" w="lg" len="lg"/>
          </a:ln>
          <a:effectLst/>
        </p:spPr>
      </p:cxnSp>
      <p:sp>
        <p:nvSpPr>
          <p:cNvPr id="354314" name="Line 10"/>
          <p:cNvSpPr>
            <a:spLocks noChangeShapeType="1"/>
          </p:cNvSpPr>
          <p:nvPr/>
        </p:nvSpPr>
        <p:spPr bwMode="auto">
          <a:xfrm>
            <a:off x="4598988" y="5540375"/>
            <a:ext cx="0" cy="698500"/>
          </a:xfrm>
          <a:prstGeom prst="line">
            <a:avLst/>
          </a:prstGeom>
          <a:noFill/>
          <a:ln w="25400" cap="rnd">
            <a:solidFill>
              <a:schemeClr val="tx1"/>
            </a:solidFill>
            <a:prstDash val="sysDot"/>
            <a:round/>
            <a:headEnd/>
            <a:tailEnd type="none" w="lg" len="lg"/>
          </a:ln>
          <a:effectLst/>
        </p:spPr>
        <p:txBody>
          <a:bodyPr/>
          <a:lstStyle/>
          <a:p>
            <a:endParaRPr lang="en-US"/>
          </a:p>
        </p:txBody>
      </p:sp>
      <p:cxnSp>
        <p:nvCxnSpPr>
          <p:cNvPr id="354315" name="AutoShape 11"/>
          <p:cNvCxnSpPr>
            <a:cxnSpLocks noChangeShapeType="1"/>
            <a:stCxn id="354308" idx="2"/>
            <a:endCxn id="354311" idx="0"/>
          </p:cNvCxnSpPr>
          <p:nvPr/>
        </p:nvCxnSpPr>
        <p:spPr bwMode="auto">
          <a:xfrm>
            <a:off x="4605338" y="3381375"/>
            <a:ext cx="1125537" cy="471488"/>
          </a:xfrm>
          <a:prstGeom prst="straightConnector1">
            <a:avLst/>
          </a:prstGeom>
          <a:noFill/>
          <a:ln w="25400">
            <a:solidFill>
              <a:schemeClr val="tx1"/>
            </a:solidFill>
            <a:round/>
            <a:headEnd/>
            <a:tailEnd type="none" w="lg" len="lg"/>
          </a:ln>
          <a:effectLst/>
        </p:spPr>
      </p:cxnSp>
      <p:grpSp>
        <p:nvGrpSpPr>
          <p:cNvPr id="4" name="Group 12"/>
          <p:cNvGrpSpPr>
            <a:grpSpLocks/>
          </p:cNvGrpSpPr>
          <p:nvPr/>
        </p:nvGrpSpPr>
        <p:grpSpPr bwMode="auto">
          <a:xfrm>
            <a:off x="287338" y="5232400"/>
            <a:ext cx="4805362" cy="1033463"/>
            <a:chOff x="182" y="3108"/>
            <a:chExt cx="2914" cy="653"/>
          </a:xfrm>
        </p:grpSpPr>
        <p:sp>
          <p:nvSpPr>
            <p:cNvPr id="354317" name="Rectangle 13"/>
            <p:cNvSpPr>
              <a:spLocks noChangeArrowheads="1"/>
            </p:cNvSpPr>
            <p:nvPr/>
          </p:nvSpPr>
          <p:spPr bwMode="auto">
            <a:xfrm>
              <a:off x="186" y="3108"/>
              <a:ext cx="2910" cy="653"/>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defTabSz="911225" eaLnBrk="1" hangingPunct="1"/>
              <a:r>
                <a:rPr lang="en-US">
                  <a:latin typeface="Times New Roman" pitchFamily="18" charset="0"/>
                  <a:cs typeface="Arial" pitchFamily="34" charset="0"/>
                </a:rPr>
                <a:t>:</a:t>
              </a:r>
              <a:r>
                <a:rPr lang="en-US" u="sng">
                  <a:latin typeface="Times New Roman" pitchFamily="18" charset="0"/>
                  <a:cs typeface="Arial" pitchFamily="34" charset="0"/>
                </a:rPr>
                <a:t>Task</a:t>
              </a:r>
              <a:r>
                <a:rPr lang="en-US">
                  <a:latin typeface="Times New Roman" pitchFamily="18" charset="0"/>
                  <a:cs typeface="Arial" pitchFamily="34" charset="0"/>
                </a:rPr>
                <a:t/>
              </a:r>
              <a:br>
                <a:rPr lang="en-US">
                  <a:latin typeface="Times New Roman" pitchFamily="18" charset="0"/>
                  <a:cs typeface="Arial" pitchFamily="34" charset="0"/>
                </a:rPr>
              </a:br>
              <a:r>
                <a:rPr lang="en-US">
                  <a:latin typeface="Times New Roman" pitchFamily="18" charset="0"/>
                  <a:cs typeface="Arial" pitchFamily="34" charset="0"/>
                </a:rPr>
                <a:t>description: “develop class diagrams”</a:t>
              </a:r>
              <a:endParaRPr lang="en-CA">
                <a:latin typeface="Times New Roman" pitchFamily="18" charset="0"/>
                <a:cs typeface="Arial" pitchFamily="34" charset="0"/>
              </a:endParaRPr>
            </a:p>
          </p:txBody>
        </p:sp>
        <p:sp>
          <p:nvSpPr>
            <p:cNvPr id="354318" name="Line 14"/>
            <p:cNvSpPr>
              <a:spLocks noChangeShapeType="1"/>
            </p:cNvSpPr>
            <p:nvPr/>
          </p:nvSpPr>
          <p:spPr bwMode="auto">
            <a:xfrm>
              <a:off x="182" y="3446"/>
              <a:ext cx="2900" cy="0"/>
            </a:xfrm>
            <a:prstGeom prst="line">
              <a:avLst/>
            </a:prstGeom>
            <a:noFill/>
            <a:ln w="25400">
              <a:solidFill>
                <a:schemeClr val="tx1"/>
              </a:solidFill>
              <a:round/>
              <a:headEnd/>
              <a:tailEnd type="none" w="lg" len="lg"/>
            </a:ln>
            <a:effectLst/>
          </p:spPr>
          <p:txBody>
            <a:bodyPr/>
            <a:lstStyle/>
            <a:p>
              <a:endParaRPr lang="en-US"/>
            </a:p>
          </p:txBody>
        </p:sp>
      </p:grpSp>
      <p:grpSp>
        <p:nvGrpSpPr>
          <p:cNvPr id="5" name="Group 15"/>
          <p:cNvGrpSpPr>
            <a:grpSpLocks/>
          </p:cNvGrpSpPr>
          <p:nvPr/>
        </p:nvGrpSpPr>
        <p:grpSpPr bwMode="auto">
          <a:xfrm>
            <a:off x="6519863" y="5216525"/>
            <a:ext cx="2076450" cy="1063625"/>
            <a:chOff x="4124" y="3097"/>
            <a:chExt cx="1314" cy="673"/>
          </a:xfrm>
        </p:grpSpPr>
        <p:sp>
          <p:nvSpPr>
            <p:cNvPr id="354320" name="Rectangle 16"/>
            <p:cNvSpPr>
              <a:spLocks noChangeArrowheads="1"/>
            </p:cNvSpPr>
            <p:nvPr/>
          </p:nvSpPr>
          <p:spPr bwMode="auto">
            <a:xfrm>
              <a:off x="4124" y="3097"/>
              <a:ext cx="1314" cy="673"/>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a:latin typeface="Times New Roman" pitchFamily="18" charset="0"/>
                  <a:cs typeface="Arial" pitchFamily="34" charset="0"/>
                </a:rPr>
                <a:t>:Worker</a:t>
              </a:r>
            </a:p>
            <a:p>
              <a:pPr algn="ctr" defTabSz="911225" eaLnBrk="1" hangingPunct="1"/>
              <a:r>
                <a:rPr lang="en-US">
                  <a:latin typeface="Times New Roman" pitchFamily="18" charset="0"/>
                  <a:cs typeface="Arial" pitchFamily="34" charset="0"/>
                </a:rPr>
                <a:t>name: “Matt”</a:t>
              </a:r>
              <a:endParaRPr lang="en-CA">
                <a:latin typeface="Times New Roman" pitchFamily="18" charset="0"/>
                <a:cs typeface="Arial" pitchFamily="34" charset="0"/>
              </a:endParaRPr>
            </a:p>
          </p:txBody>
        </p:sp>
        <p:sp>
          <p:nvSpPr>
            <p:cNvPr id="354321" name="Line 17"/>
            <p:cNvSpPr>
              <a:spLocks noChangeShapeType="1"/>
            </p:cNvSpPr>
            <p:nvPr/>
          </p:nvSpPr>
          <p:spPr bwMode="auto">
            <a:xfrm>
              <a:off x="4128" y="3428"/>
              <a:ext cx="1306" cy="0"/>
            </a:xfrm>
            <a:prstGeom prst="line">
              <a:avLst/>
            </a:prstGeom>
            <a:noFill/>
            <a:ln w="25400">
              <a:solidFill>
                <a:schemeClr val="tx1"/>
              </a:solidFill>
              <a:round/>
              <a:headEnd/>
              <a:tailEnd type="none" w="lg" len="lg"/>
            </a:ln>
            <a:effectLst/>
          </p:spPr>
          <p:txBody>
            <a:bodyPr/>
            <a:lstStyle/>
            <a:p>
              <a:endParaRPr lang="en-US"/>
            </a:p>
          </p:txBody>
        </p:sp>
      </p:grpSp>
      <p:sp>
        <p:nvSpPr>
          <p:cNvPr id="354322" name="Line 18"/>
          <p:cNvSpPr>
            <a:spLocks noChangeShapeType="1"/>
          </p:cNvSpPr>
          <p:nvPr/>
        </p:nvSpPr>
        <p:spPr bwMode="auto">
          <a:xfrm flipV="1">
            <a:off x="5783263" y="4902200"/>
            <a:ext cx="0" cy="850900"/>
          </a:xfrm>
          <a:prstGeom prst="line">
            <a:avLst/>
          </a:prstGeom>
          <a:noFill/>
          <a:ln w="25400" cap="rnd">
            <a:solidFill>
              <a:schemeClr val="tx1"/>
            </a:solidFill>
            <a:prstDash val="sysDot"/>
            <a:round/>
            <a:headEnd/>
            <a:tailEnd type="none" w="lg" len="lg"/>
          </a:ln>
          <a:effectLst/>
        </p:spPr>
        <p:txBody>
          <a:bodyPr/>
          <a:lstStyle/>
          <a:p>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682625" y="0"/>
            <a:ext cx="7740650" cy="1063625"/>
          </a:xfrm>
        </p:spPr>
        <p:txBody>
          <a:bodyPr/>
          <a:lstStyle/>
          <a:p>
            <a:r>
              <a:rPr lang="en-US"/>
              <a:t>Steps</a:t>
            </a:r>
            <a:endParaRPr lang="en-CA"/>
          </a:p>
        </p:txBody>
      </p:sp>
      <p:sp>
        <p:nvSpPr>
          <p:cNvPr id="356355" name="Rectangle 3"/>
          <p:cNvSpPr>
            <a:spLocks noGrp="1" noChangeArrowheads="1"/>
          </p:cNvSpPr>
          <p:nvPr>
            <p:ph type="body" idx="1"/>
          </p:nvPr>
        </p:nvSpPr>
        <p:spPr>
          <a:xfrm>
            <a:off x="682625" y="1606550"/>
            <a:ext cx="7740650" cy="5238750"/>
          </a:xfrm>
        </p:spPr>
        <p:txBody>
          <a:bodyPr/>
          <a:lstStyle/>
          <a:p>
            <a:pPr>
              <a:lnSpc>
                <a:spcPct val="90000"/>
              </a:lnSpc>
            </a:pPr>
            <a:r>
              <a:rPr lang="en-US" sz="2000"/>
              <a:t>Analyze the written requirements</a:t>
            </a:r>
          </a:p>
          <a:p>
            <a:pPr lvl="1">
              <a:lnSpc>
                <a:spcPct val="90000"/>
              </a:lnSpc>
            </a:pPr>
            <a:r>
              <a:rPr lang="en-US" sz="2100"/>
              <a:t>Extract nouns: make them classes</a:t>
            </a:r>
          </a:p>
          <a:p>
            <a:pPr lvl="1">
              <a:lnSpc>
                <a:spcPct val="90000"/>
              </a:lnSpc>
            </a:pPr>
            <a:r>
              <a:rPr lang="en-US" sz="2100"/>
              <a:t>Extract verbs: make them associations</a:t>
            </a:r>
          </a:p>
          <a:p>
            <a:pPr lvl="1">
              <a:lnSpc>
                <a:spcPct val="90000"/>
              </a:lnSpc>
            </a:pPr>
            <a:r>
              <a:rPr lang="en-US" sz="2100"/>
              <a:t>Draw the OOA UML class diagrams</a:t>
            </a:r>
          </a:p>
          <a:p>
            <a:pPr lvl="1">
              <a:lnSpc>
                <a:spcPct val="90000"/>
              </a:lnSpc>
            </a:pPr>
            <a:r>
              <a:rPr lang="en-US" sz="2100"/>
              <a:t>Draw object diagrams to clarify class diagrams</a:t>
            </a:r>
          </a:p>
          <a:p>
            <a:pPr lvl="1">
              <a:lnSpc>
                <a:spcPct val="90000"/>
              </a:lnSpc>
            </a:pPr>
            <a:r>
              <a:rPr lang="en-US" sz="2100"/>
              <a:t>Determine attributes</a:t>
            </a:r>
          </a:p>
          <a:p>
            <a:pPr>
              <a:lnSpc>
                <a:spcPct val="90000"/>
              </a:lnSpc>
            </a:pPr>
            <a:r>
              <a:rPr lang="en-US" sz="2000" u="sng">
                <a:solidFill>
                  <a:srgbClr val="CC0000"/>
                </a:solidFill>
              </a:rPr>
              <a:t>Determine the system’s use cases</a:t>
            </a:r>
          </a:p>
          <a:p>
            <a:pPr lvl="1">
              <a:lnSpc>
                <a:spcPct val="90000"/>
              </a:lnSpc>
            </a:pPr>
            <a:r>
              <a:rPr lang="en-US" sz="2100"/>
              <a:t>Identify Actors</a:t>
            </a:r>
          </a:p>
          <a:p>
            <a:pPr lvl="1">
              <a:lnSpc>
                <a:spcPct val="90000"/>
              </a:lnSpc>
            </a:pPr>
            <a:r>
              <a:rPr lang="en-US" sz="2100"/>
              <a:t>Identify use case</a:t>
            </a:r>
          </a:p>
          <a:p>
            <a:pPr lvl="1">
              <a:lnSpc>
                <a:spcPct val="90000"/>
              </a:lnSpc>
            </a:pPr>
            <a:r>
              <a:rPr lang="en-US" sz="2100"/>
              <a:t>Relate use cases</a:t>
            </a:r>
          </a:p>
          <a:p>
            <a:pPr>
              <a:lnSpc>
                <a:spcPct val="90000"/>
              </a:lnSpc>
            </a:pPr>
            <a:r>
              <a:rPr lang="en-US" sz="2000"/>
              <a:t>Draw sequence diagrams</a:t>
            </a:r>
          </a:p>
          <a:p>
            <a:pPr lvl="1">
              <a:lnSpc>
                <a:spcPct val="90000"/>
              </a:lnSpc>
            </a:pPr>
            <a:r>
              <a:rPr lang="en-US" sz="2100"/>
              <a:t>One per use case</a:t>
            </a:r>
          </a:p>
          <a:p>
            <a:pPr lvl="1">
              <a:lnSpc>
                <a:spcPct val="90000"/>
              </a:lnSpc>
            </a:pPr>
            <a:r>
              <a:rPr lang="en-US" sz="2100"/>
              <a:t>Use to assign responsibilities to classes</a:t>
            </a:r>
          </a:p>
          <a:p>
            <a:pPr>
              <a:lnSpc>
                <a:spcPct val="90000"/>
              </a:lnSpc>
            </a:pPr>
            <a:r>
              <a:rPr lang="en-US" sz="2000"/>
              <a:t>Add methods to OOA classes</a:t>
            </a:r>
            <a:endParaRPr lang="en-CA" sz="200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682625" y="0"/>
            <a:ext cx="7740650" cy="1138238"/>
          </a:xfrm>
        </p:spPr>
        <p:txBody>
          <a:bodyPr/>
          <a:lstStyle/>
          <a:p>
            <a:r>
              <a:rPr lang="en-US" sz="4600"/>
              <a:t>Use Cases</a:t>
            </a:r>
            <a:endParaRPr lang="en-CA" sz="4600"/>
          </a:p>
        </p:txBody>
      </p:sp>
      <p:sp>
        <p:nvSpPr>
          <p:cNvPr id="358403" name="Rectangle 3"/>
          <p:cNvSpPr>
            <a:spLocks noGrp="1" noChangeArrowheads="1"/>
          </p:cNvSpPr>
          <p:nvPr>
            <p:ph type="body" idx="1"/>
          </p:nvPr>
        </p:nvSpPr>
        <p:spPr>
          <a:xfrm>
            <a:off x="682625" y="1530350"/>
            <a:ext cx="7740650" cy="5162550"/>
          </a:xfrm>
        </p:spPr>
        <p:txBody>
          <a:bodyPr/>
          <a:lstStyle/>
          <a:p>
            <a:r>
              <a:rPr lang="en-US"/>
              <a:t>Actors:</a:t>
            </a:r>
          </a:p>
          <a:p>
            <a:pPr lvl="1"/>
            <a:r>
              <a:rPr lang="en-US" sz="2800"/>
              <a:t>Represent users of a system</a:t>
            </a:r>
          </a:p>
          <a:p>
            <a:pPr lvl="2"/>
            <a:r>
              <a:rPr lang="en-US" sz="2500"/>
              <a:t>human users</a:t>
            </a:r>
          </a:p>
          <a:p>
            <a:pPr lvl="2"/>
            <a:r>
              <a:rPr lang="en-US" sz="2500"/>
              <a:t>other systems</a:t>
            </a:r>
          </a:p>
          <a:p>
            <a:r>
              <a:rPr lang="en-US"/>
              <a:t>Use cases</a:t>
            </a:r>
          </a:p>
          <a:p>
            <a:pPr lvl="1"/>
            <a:r>
              <a:rPr lang="en-US" sz="2800"/>
              <a:t>Represent functionality or services provided by a system to its users</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682625" y="0"/>
            <a:ext cx="7740650" cy="1290638"/>
          </a:xfrm>
        </p:spPr>
        <p:txBody>
          <a:bodyPr/>
          <a:lstStyle/>
          <a:p>
            <a:r>
              <a:rPr lang="en-US"/>
              <a:t>Use Case Diagrams</a:t>
            </a:r>
            <a:endParaRPr lang="en-CA"/>
          </a:p>
        </p:txBody>
      </p:sp>
      <p:sp>
        <p:nvSpPr>
          <p:cNvPr id="360451" name="Rectangle 3"/>
          <p:cNvSpPr>
            <a:spLocks noChangeArrowheads="1"/>
          </p:cNvSpPr>
          <p:nvPr/>
        </p:nvSpPr>
        <p:spPr bwMode="auto">
          <a:xfrm>
            <a:off x="2635250" y="2181225"/>
            <a:ext cx="3678238" cy="4335463"/>
          </a:xfrm>
          <a:prstGeom prst="rect">
            <a:avLst/>
          </a:prstGeom>
          <a:noFill/>
          <a:ln w="25400">
            <a:solidFill>
              <a:schemeClr val="tx1"/>
            </a:solidFill>
            <a:miter lim="800000"/>
            <a:headEnd/>
            <a:tailEnd type="none" w="lg" len="lg"/>
          </a:ln>
          <a:effectLst/>
        </p:spPr>
        <p:txBody>
          <a:bodyPr wrap="none" anchor="ctr"/>
          <a:lstStyle/>
          <a:p>
            <a:endParaRPr lang="en-US"/>
          </a:p>
        </p:txBody>
      </p:sp>
      <p:sp>
        <p:nvSpPr>
          <p:cNvPr id="360452" name="Text Box 4"/>
          <p:cNvSpPr txBox="1">
            <a:spLocks noChangeArrowheads="1"/>
          </p:cNvSpPr>
          <p:nvPr/>
        </p:nvSpPr>
        <p:spPr bwMode="auto">
          <a:xfrm>
            <a:off x="2551113" y="1479550"/>
            <a:ext cx="3787775" cy="641350"/>
          </a:xfrm>
          <a:prstGeom prst="rect">
            <a:avLst/>
          </a:prstGeom>
          <a:noFill/>
          <a:ln w="25400">
            <a:noFill/>
            <a:miter lim="800000"/>
            <a:headEnd/>
            <a:tailEnd type="none" w="lg" len="lg"/>
          </a:ln>
          <a:effectLst/>
        </p:spPr>
        <p:txBody>
          <a:bodyPr wrap="none" lIns="91074" tIns="45537" rIns="91074" bIns="45537">
            <a:spAutoFit/>
          </a:bodyPr>
          <a:lstStyle/>
          <a:p>
            <a:pPr algn="ctr" defTabSz="911225" eaLnBrk="1" hangingPunct="1"/>
            <a:r>
              <a:rPr lang="en-US" sz="1800">
                <a:latin typeface="Times New Roman" pitchFamily="18" charset="0"/>
                <a:cs typeface="Arial" pitchFamily="34" charset="0"/>
              </a:rPr>
              <a:t>Time &amp; Resource Management System</a:t>
            </a:r>
            <a:br>
              <a:rPr lang="en-US" sz="1800">
                <a:latin typeface="Times New Roman" pitchFamily="18" charset="0"/>
                <a:cs typeface="Arial" pitchFamily="34" charset="0"/>
              </a:rPr>
            </a:br>
            <a:r>
              <a:rPr lang="en-US" sz="1800">
                <a:latin typeface="Times New Roman" pitchFamily="18" charset="0"/>
                <a:cs typeface="Arial" pitchFamily="34" charset="0"/>
              </a:rPr>
              <a:t>(TRMS)</a:t>
            </a:r>
            <a:endParaRPr lang="en-CA" sz="1800">
              <a:latin typeface="Times New Roman" pitchFamily="18" charset="0"/>
              <a:cs typeface="Arial" pitchFamily="34" charset="0"/>
            </a:endParaRPr>
          </a:p>
        </p:txBody>
      </p:sp>
      <p:grpSp>
        <p:nvGrpSpPr>
          <p:cNvPr id="2" name="Group 5"/>
          <p:cNvGrpSpPr>
            <a:grpSpLocks/>
          </p:cNvGrpSpPr>
          <p:nvPr/>
        </p:nvGrpSpPr>
        <p:grpSpPr bwMode="auto">
          <a:xfrm>
            <a:off x="6772275" y="2649538"/>
            <a:ext cx="968375" cy="1428750"/>
            <a:chOff x="4129" y="1892"/>
            <a:chExt cx="612" cy="904"/>
          </a:xfrm>
        </p:grpSpPr>
        <p:grpSp>
          <p:nvGrpSpPr>
            <p:cNvPr id="3" name="Group 6"/>
            <p:cNvGrpSpPr>
              <a:grpSpLocks/>
            </p:cNvGrpSpPr>
            <p:nvPr/>
          </p:nvGrpSpPr>
          <p:grpSpPr bwMode="auto">
            <a:xfrm>
              <a:off x="4286" y="1892"/>
              <a:ext cx="276" cy="566"/>
              <a:chOff x="2239" y="724"/>
              <a:chExt cx="977" cy="2003"/>
            </a:xfrm>
          </p:grpSpPr>
          <p:sp>
            <p:nvSpPr>
              <p:cNvPr id="360455" name="Oval 7"/>
              <p:cNvSpPr>
                <a:spLocks noChangeArrowheads="1"/>
              </p:cNvSpPr>
              <p:nvPr/>
            </p:nvSpPr>
            <p:spPr bwMode="auto">
              <a:xfrm>
                <a:off x="2525" y="724"/>
                <a:ext cx="405" cy="405"/>
              </a:xfrm>
              <a:prstGeom prst="ellipse">
                <a:avLst/>
              </a:prstGeom>
              <a:solidFill>
                <a:schemeClr val="bg1"/>
              </a:solidFill>
              <a:ln w="12700">
                <a:solidFill>
                  <a:schemeClr val="tx1"/>
                </a:solidFill>
                <a:round/>
                <a:headEnd/>
                <a:tailEnd type="none" w="lg" len="lg"/>
              </a:ln>
              <a:effectLst/>
            </p:spPr>
            <p:txBody>
              <a:bodyPr wrap="none" anchor="ctr"/>
              <a:lstStyle/>
              <a:p>
                <a:endParaRPr lang="en-US"/>
              </a:p>
            </p:txBody>
          </p:sp>
          <p:sp>
            <p:nvSpPr>
              <p:cNvPr id="360456" name="Line 8"/>
              <p:cNvSpPr>
                <a:spLocks noChangeShapeType="1"/>
              </p:cNvSpPr>
              <p:nvPr/>
            </p:nvSpPr>
            <p:spPr bwMode="auto">
              <a:xfrm>
                <a:off x="2727" y="1129"/>
                <a:ext cx="0" cy="747"/>
              </a:xfrm>
              <a:prstGeom prst="line">
                <a:avLst/>
              </a:prstGeom>
              <a:noFill/>
              <a:ln w="12700">
                <a:solidFill>
                  <a:schemeClr val="tx1"/>
                </a:solidFill>
                <a:round/>
                <a:headEnd/>
                <a:tailEnd type="none" w="lg" len="lg"/>
              </a:ln>
              <a:effectLst/>
            </p:spPr>
            <p:txBody>
              <a:bodyPr/>
              <a:lstStyle/>
              <a:p>
                <a:endParaRPr lang="en-US"/>
              </a:p>
            </p:txBody>
          </p:sp>
          <p:grpSp>
            <p:nvGrpSpPr>
              <p:cNvPr id="4" name="Group 9"/>
              <p:cNvGrpSpPr>
                <a:grpSpLocks/>
              </p:cNvGrpSpPr>
              <p:nvPr/>
            </p:nvGrpSpPr>
            <p:grpSpPr bwMode="auto">
              <a:xfrm>
                <a:off x="2239" y="1876"/>
                <a:ext cx="977" cy="851"/>
                <a:chOff x="2239" y="1876"/>
                <a:chExt cx="977" cy="851"/>
              </a:xfrm>
            </p:grpSpPr>
            <p:sp>
              <p:nvSpPr>
                <p:cNvPr id="360458" name="Line 10"/>
                <p:cNvSpPr>
                  <a:spLocks noChangeShapeType="1"/>
                </p:cNvSpPr>
                <p:nvPr/>
              </p:nvSpPr>
              <p:spPr bwMode="auto">
                <a:xfrm flipH="1">
                  <a:off x="2239" y="1876"/>
                  <a:ext cx="485" cy="841"/>
                </a:xfrm>
                <a:prstGeom prst="line">
                  <a:avLst/>
                </a:prstGeom>
                <a:noFill/>
                <a:ln w="12700">
                  <a:solidFill>
                    <a:schemeClr val="tx1"/>
                  </a:solidFill>
                  <a:round/>
                  <a:headEnd/>
                  <a:tailEnd type="none" w="lg" len="lg"/>
                </a:ln>
                <a:effectLst/>
              </p:spPr>
              <p:txBody>
                <a:bodyPr/>
                <a:lstStyle/>
                <a:p>
                  <a:endParaRPr lang="en-US"/>
                </a:p>
              </p:txBody>
            </p:sp>
            <p:sp>
              <p:nvSpPr>
                <p:cNvPr id="360459" name="Line 11"/>
                <p:cNvSpPr>
                  <a:spLocks noChangeShapeType="1"/>
                </p:cNvSpPr>
                <p:nvPr/>
              </p:nvSpPr>
              <p:spPr bwMode="auto">
                <a:xfrm>
                  <a:off x="2725" y="1876"/>
                  <a:ext cx="491" cy="851"/>
                </a:xfrm>
                <a:prstGeom prst="line">
                  <a:avLst/>
                </a:prstGeom>
                <a:noFill/>
                <a:ln w="12700">
                  <a:solidFill>
                    <a:schemeClr val="tx1"/>
                  </a:solidFill>
                  <a:round/>
                  <a:headEnd/>
                  <a:tailEnd type="none" w="lg" len="lg"/>
                </a:ln>
                <a:effectLst/>
              </p:spPr>
              <p:txBody>
                <a:bodyPr/>
                <a:lstStyle/>
                <a:p>
                  <a:endParaRPr lang="en-US"/>
                </a:p>
              </p:txBody>
            </p:sp>
          </p:grpSp>
          <p:sp>
            <p:nvSpPr>
              <p:cNvPr id="360460" name="Line 12"/>
              <p:cNvSpPr>
                <a:spLocks noChangeShapeType="1"/>
              </p:cNvSpPr>
              <p:nvPr/>
            </p:nvSpPr>
            <p:spPr bwMode="auto">
              <a:xfrm>
                <a:off x="2260" y="1331"/>
                <a:ext cx="934" cy="0"/>
              </a:xfrm>
              <a:prstGeom prst="line">
                <a:avLst/>
              </a:prstGeom>
              <a:noFill/>
              <a:ln w="12700">
                <a:solidFill>
                  <a:schemeClr val="tx1"/>
                </a:solidFill>
                <a:round/>
                <a:headEnd/>
                <a:tailEnd type="none" w="lg" len="lg"/>
              </a:ln>
              <a:effectLst/>
            </p:spPr>
            <p:txBody>
              <a:bodyPr/>
              <a:lstStyle/>
              <a:p>
                <a:endParaRPr lang="en-US"/>
              </a:p>
            </p:txBody>
          </p:sp>
        </p:grpSp>
        <p:sp>
          <p:nvSpPr>
            <p:cNvPr id="360461" name="Text Box 13"/>
            <p:cNvSpPr txBox="1">
              <a:spLocks noChangeArrowheads="1"/>
            </p:cNvSpPr>
            <p:nvPr/>
          </p:nvSpPr>
          <p:spPr bwMode="auto">
            <a:xfrm>
              <a:off x="4129" y="2390"/>
              <a:ext cx="612" cy="406"/>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project</a:t>
              </a:r>
              <a:br>
                <a:rPr lang="en-US" sz="1800">
                  <a:latin typeface="Times New Roman" pitchFamily="18" charset="0"/>
                  <a:cs typeface="Arial" pitchFamily="34" charset="0"/>
                </a:rPr>
              </a:br>
              <a:r>
                <a:rPr lang="en-US" sz="1800">
                  <a:latin typeface="Times New Roman" pitchFamily="18" charset="0"/>
                  <a:cs typeface="Arial" pitchFamily="34" charset="0"/>
                </a:rPr>
                <a:t>manager</a:t>
              </a:r>
              <a:endParaRPr lang="en-CA" sz="1800">
                <a:latin typeface="Times New Roman" pitchFamily="18" charset="0"/>
                <a:cs typeface="Arial" pitchFamily="34" charset="0"/>
              </a:endParaRPr>
            </a:p>
          </p:txBody>
        </p:sp>
      </p:grpSp>
      <p:grpSp>
        <p:nvGrpSpPr>
          <p:cNvPr id="5" name="Group 14"/>
          <p:cNvGrpSpPr>
            <a:grpSpLocks/>
          </p:cNvGrpSpPr>
          <p:nvPr/>
        </p:nvGrpSpPr>
        <p:grpSpPr bwMode="auto">
          <a:xfrm>
            <a:off x="892175" y="2206625"/>
            <a:ext cx="968375" cy="1428750"/>
            <a:chOff x="4129" y="1892"/>
            <a:chExt cx="613" cy="904"/>
          </a:xfrm>
        </p:grpSpPr>
        <p:grpSp>
          <p:nvGrpSpPr>
            <p:cNvPr id="6" name="Group 15"/>
            <p:cNvGrpSpPr>
              <a:grpSpLocks/>
            </p:cNvGrpSpPr>
            <p:nvPr/>
          </p:nvGrpSpPr>
          <p:grpSpPr bwMode="auto">
            <a:xfrm>
              <a:off x="4286" y="1892"/>
              <a:ext cx="276" cy="566"/>
              <a:chOff x="2239" y="724"/>
              <a:chExt cx="977" cy="2003"/>
            </a:xfrm>
          </p:grpSpPr>
          <p:sp>
            <p:nvSpPr>
              <p:cNvPr id="360464" name="Oval 16"/>
              <p:cNvSpPr>
                <a:spLocks noChangeArrowheads="1"/>
              </p:cNvSpPr>
              <p:nvPr/>
            </p:nvSpPr>
            <p:spPr bwMode="auto">
              <a:xfrm>
                <a:off x="2525" y="724"/>
                <a:ext cx="405" cy="405"/>
              </a:xfrm>
              <a:prstGeom prst="ellipse">
                <a:avLst/>
              </a:prstGeom>
              <a:solidFill>
                <a:schemeClr val="bg1"/>
              </a:solidFill>
              <a:ln w="12700">
                <a:solidFill>
                  <a:schemeClr val="tx1"/>
                </a:solidFill>
                <a:round/>
                <a:headEnd/>
                <a:tailEnd type="none" w="lg" len="lg"/>
              </a:ln>
              <a:effectLst/>
            </p:spPr>
            <p:txBody>
              <a:bodyPr wrap="none" anchor="ctr"/>
              <a:lstStyle/>
              <a:p>
                <a:endParaRPr lang="en-US"/>
              </a:p>
            </p:txBody>
          </p:sp>
          <p:sp>
            <p:nvSpPr>
              <p:cNvPr id="360465" name="Line 17"/>
              <p:cNvSpPr>
                <a:spLocks noChangeShapeType="1"/>
              </p:cNvSpPr>
              <p:nvPr/>
            </p:nvSpPr>
            <p:spPr bwMode="auto">
              <a:xfrm>
                <a:off x="2727" y="1129"/>
                <a:ext cx="0" cy="747"/>
              </a:xfrm>
              <a:prstGeom prst="line">
                <a:avLst/>
              </a:prstGeom>
              <a:noFill/>
              <a:ln w="12700">
                <a:solidFill>
                  <a:schemeClr val="tx1"/>
                </a:solidFill>
                <a:round/>
                <a:headEnd/>
                <a:tailEnd type="none" w="lg" len="lg"/>
              </a:ln>
              <a:effectLst/>
            </p:spPr>
            <p:txBody>
              <a:bodyPr/>
              <a:lstStyle/>
              <a:p>
                <a:endParaRPr lang="en-US"/>
              </a:p>
            </p:txBody>
          </p:sp>
          <p:grpSp>
            <p:nvGrpSpPr>
              <p:cNvPr id="7" name="Group 18"/>
              <p:cNvGrpSpPr>
                <a:grpSpLocks/>
              </p:cNvGrpSpPr>
              <p:nvPr/>
            </p:nvGrpSpPr>
            <p:grpSpPr bwMode="auto">
              <a:xfrm>
                <a:off x="2239" y="1876"/>
                <a:ext cx="977" cy="851"/>
                <a:chOff x="2239" y="1876"/>
                <a:chExt cx="977" cy="851"/>
              </a:xfrm>
            </p:grpSpPr>
            <p:sp>
              <p:nvSpPr>
                <p:cNvPr id="360467" name="Line 19"/>
                <p:cNvSpPr>
                  <a:spLocks noChangeShapeType="1"/>
                </p:cNvSpPr>
                <p:nvPr/>
              </p:nvSpPr>
              <p:spPr bwMode="auto">
                <a:xfrm flipH="1">
                  <a:off x="2239" y="1876"/>
                  <a:ext cx="485" cy="841"/>
                </a:xfrm>
                <a:prstGeom prst="line">
                  <a:avLst/>
                </a:prstGeom>
                <a:noFill/>
                <a:ln w="12700">
                  <a:solidFill>
                    <a:schemeClr val="tx1"/>
                  </a:solidFill>
                  <a:round/>
                  <a:headEnd/>
                  <a:tailEnd type="none" w="lg" len="lg"/>
                </a:ln>
                <a:effectLst/>
              </p:spPr>
              <p:txBody>
                <a:bodyPr/>
                <a:lstStyle/>
                <a:p>
                  <a:endParaRPr lang="en-US"/>
                </a:p>
              </p:txBody>
            </p:sp>
            <p:sp>
              <p:nvSpPr>
                <p:cNvPr id="360468" name="Line 20"/>
                <p:cNvSpPr>
                  <a:spLocks noChangeShapeType="1"/>
                </p:cNvSpPr>
                <p:nvPr/>
              </p:nvSpPr>
              <p:spPr bwMode="auto">
                <a:xfrm>
                  <a:off x="2725" y="1876"/>
                  <a:ext cx="491" cy="851"/>
                </a:xfrm>
                <a:prstGeom prst="line">
                  <a:avLst/>
                </a:prstGeom>
                <a:noFill/>
                <a:ln w="12700">
                  <a:solidFill>
                    <a:schemeClr val="tx1"/>
                  </a:solidFill>
                  <a:round/>
                  <a:headEnd/>
                  <a:tailEnd type="none" w="lg" len="lg"/>
                </a:ln>
                <a:effectLst/>
              </p:spPr>
              <p:txBody>
                <a:bodyPr/>
                <a:lstStyle/>
                <a:p>
                  <a:endParaRPr lang="en-US"/>
                </a:p>
              </p:txBody>
            </p:sp>
          </p:grpSp>
          <p:sp>
            <p:nvSpPr>
              <p:cNvPr id="360469" name="Line 21"/>
              <p:cNvSpPr>
                <a:spLocks noChangeShapeType="1"/>
              </p:cNvSpPr>
              <p:nvPr/>
            </p:nvSpPr>
            <p:spPr bwMode="auto">
              <a:xfrm>
                <a:off x="2260" y="1331"/>
                <a:ext cx="934" cy="0"/>
              </a:xfrm>
              <a:prstGeom prst="line">
                <a:avLst/>
              </a:prstGeom>
              <a:noFill/>
              <a:ln w="12700">
                <a:solidFill>
                  <a:schemeClr val="tx1"/>
                </a:solidFill>
                <a:round/>
                <a:headEnd/>
                <a:tailEnd type="none" w="lg" len="lg"/>
              </a:ln>
              <a:effectLst/>
            </p:spPr>
            <p:txBody>
              <a:bodyPr/>
              <a:lstStyle/>
              <a:p>
                <a:endParaRPr lang="en-US"/>
              </a:p>
            </p:txBody>
          </p:sp>
        </p:grpSp>
        <p:sp>
          <p:nvSpPr>
            <p:cNvPr id="360470" name="Text Box 22"/>
            <p:cNvSpPr txBox="1">
              <a:spLocks noChangeArrowheads="1"/>
            </p:cNvSpPr>
            <p:nvPr/>
          </p:nvSpPr>
          <p:spPr bwMode="auto">
            <a:xfrm>
              <a:off x="4129" y="2390"/>
              <a:ext cx="613" cy="406"/>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resource</a:t>
              </a:r>
              <a:br>
                <a:rPr lang="en-US" sz="1800">
                  <a:latin typeface="Times New Roman" pitchFamily="18" charset="0"/>
                  <a:cs typeface="Arial" pitchFamily="34" charset="0"/>
                </a:rPr>
              </a:br>
              <a:r>
                <a:rPr lang="en-US" sz="1800">
                  <a:latin typeface="Times New Roman" pitchFamily="18" charset="0"/>
                  <a:cs typeface="Arial" pitchFamily="34" charset="0"/>
                </a:rPr>
                <a:t>manager</a:t>
              </a:r>
              <a:endParaRPr lang="en-CA" sz="1800">
                <a:latin typeface="Times New Roman" pitchFamily="18" charset="0"/>
                <a:cs typeface="Arial" pitchFamily="34" charset="0"/>
              </a:endParaRPr>
            </a:p>
          </p:txBody>
        </p:sp>
      </p:grpSp>
      <p:grpSp>
        <p:nvGrpSpPr>
          <p:cNvPr id="8" name="Group 23"/>
          <p:cNvGrpSpPr>
            <a:grpSpLocks/>
          </p:cNvGrpSpPr>
          <p:nvPr/>
        </p:nvGrpSpPr>
        <p:grpSpPr bwMode="auto">
          <a:xfrm>
            <a:off x="1052513" y="3832225"/>
            <a:ext cx="828675" cy="1152525"/>
            <a:chOff x="4129" y="1892"/>
            <a:chExt cx="524" cy="729"/>
          </a:xfrm>
        </p:grpSpPr>
        <p:grpSp>
          <p:nvGrpSpPr>
            <p:cNvPr id="9" name="Group 24"/>
            <p:cNvGrpSpPr>
              <a:grpSpLocks/>
            </p:cNvGrpSpPr>
            <p:nvPr/>
          </p:nvGrpSpPr>
          <p:grpSpPr bwMode="auto">
            <a:xfrm>
              <a:off x="4286" y="1892"/>
              <a:ext cx="276" cy="566"/>
              <a:chOff x="2239" y="724"/>
              <a:chExt cx="977" cy="2003"/>
            </a:xfrm>
          </p:grpSpPr>
          <p:sp>
            <p:nvSpPr>
              <p:cNvPr id="360473" name="Oval 25"/>
              <p:cNvSpPr>
                <a:spLocks noChangeArrowheads="1"/>
              </p:cNvSpPr>
              <p:nvPr/>
            </p:nvSpPr>
            <p:spPr bwMode="auto">
              <a:xfrm>
                <a:off x="2525" y="724"/>
                <a:ext cx="405" cy="405"/>
              </a:xfrm>
              <a:prstGeom prst="ellipse">
                <a:avLst/>
              </a:prstGeom>
              <a:solidFill>
                <a:schemeClr val="bg1"/>
              </a:solidFill>
              <a:ln w="12700">
                <a:solidFill>
                  <a:schemeClr val="tx1"/>
                </a:solidFill>
                <a:round/>
                <a:headEnd/>
                <a:tailEnd type="none" w="lg" len="lg"/>
              </a:ln>
              <a:effectLst/>
            </p:spPr>
            <p:txBody>
              <a:bodyPr wrap="none" anchor="ctr"/>
              <a:lstStyle/>
              <a:p>
                <a:endParaRPr lang="en-US"/>
              </a:p>
            </p:txBody>
          </p:sp>
          <p:sp>
            <p:nvSpPr>
              <p:cNvPr id="360474" name="Line 26"/>
              <p:cNvSpPr>
                <a:spLocks noChangeShapeType="1"/>
              </p:cNvSpPr>
              <p:nvPr/>
            </p:nvSpPr>
            <p:spPr bwMode="auto">
              <a:xfrm>
                <a:off x="2727" y="1129"/>
                <a:ext cx="0" cy="747"/>
              </a:xfrm>
              <a:prstGeom prst="line">
                <a:avLst/>
              </a:prstGeom>
              <a:noFill/>
              <a:ln w="12700">
                <a:solidFill>
                  <a:schemeClr val="tx1"/>
                </a:solidFill>
                <a:round/>
                <a:headEnd/>
                <a:tailEnd type="none" w="lg" len="lg"/>
              </a:ln>
              <a:effectLst/>
            </p:spPr>
            <p:txBody>
              <a:bodyPr/>
              <a:lstStyle/>
              <a:p>
                <a:endParaRPr lang="en-US"/>
              </a:p>
            </p:txBody>
          </p:sp>
          <p:grpSp>
            <p:nvGrpSpPr>
              <p:cNvPr id="10" name="Group 27"/>
              <p:cNvGrpSpPr>
                <a:grpSpLocks/>
              </p:cNvGrpSpPr>
              <p:nvPr/>
            </p:nvGrpSpPr>
            <p:grpSpPr bwMode="auto">
              <a:xfrm>
                <a:off x="2239" y="1876"/>
                <a:ext cx="977" cy="851"/>
                <a:chOff x="2239" y="1876"/>
                <a:chExt cx="977" cy="851"/>
              </a:xfrm>
            </p:grpSpPr>
            <p:sp>
              <p:nvSpPr>
                <p:cNvPr id="360476" name="Line 28"/>
                <p:cNvSpPr>
                  <a:spLocks noChangeShapeType="1"/>
                </p:cNvSpPr>
                <p:nvPr/>
              </p:nvSpPr>
              <p:spPr bwMode="auto">
                <a:xfrm flipH="1">
                  <a:off x="2239" y="1876"/>
                  <a:ext cx="485" cy="841"/>
                </a:xfrm>
                <a:prstGeom prst="line">
                  <a:avLst/>
                </a:prstGeom>
                <a:noFill/>
                <a:ln w="12700">
                  <a:solidFill>
                    <a:schemeClr val="tx1"/>
                  </a:solidFill>
                  <a:round/>
                  <a:headEnd/>
                  <a:tailEnd type="none" w="lg" len="lg"/>
                </a:ln>
                <a:effectLst/>
              </p:spPr>
              <p:txBody>
                <a:bodyPr/>
                <a:lstStyle/>
                <a:p>
                  <a:endParaRPr lang="en-US"/>
                </a:p>
              </p:txBody>
            </p:sp>
            <p:sp>
              <p:nvSpPr>
                <p:cNvPr id="360477" name="Line 29"/>
                <p:cNvSpPr>
                  <a:spLocks noChangeShapeType="1"/>
                </p:cNvSpPr>
                <p:nvPr/>
              </p:nvSpPr>
              <p:spPr bwMode="auto">
                <a:xfrm>
                  <a:off x="2725" y="1876"/>
                  <a:ext cx="491" cy="851"/>
                </a:xfrm>
                <a:prstGeom prst="line">
                  <a:avLst/>
                </a:prstGeom>
                <a:noFill/>
                <a:ln w="12700">
                  <a:solidFill>
                    <a:schemeClr val="tx1"/>
                  </a:solidFill>
                  <a:round/>
                  <a:headEnd/>
                  <a:tailEnd type="none" w="lg" len="lg"/>
                </a:ln>
                <a:effectLst/>
              </p:spPr>
              <p:txBody>
                <a:bodyPr/>
                <a:lstStyle/>
                <a:p>
                  <a:endParaRPr lang="en-US"/>
                </a:p>
              </p:txBody>
            </p:sp>
          </p:grpSp>
          <p:sp>
            <p:nvSpPr>
              <p:cNvPr id="360478" name="Line 30"/>
              <p:cNvSpPr>
                <a:spLocks noChangeShapeType="1"/>
              </p:cNvSpPr>
              <p:nvPr/>
            </p:nvSpPr>
            <p:spPr bwMode="auto">
              <a:xfrm>
                <a:off x="2260" y="1331"/>
                <a:ext cx="934" cy="0"/>
              </a:xfrm>
              <a:prstGeom prst="line">
                <a:avLst/>
              </a:prstGeom>
              <a:noFill/>
              <a:ln w="12700">
                <a:solidFill>
                  <a:schemeClr val="tx1"/>
                </a:solidFill>
                <a:round/>
                <a:headEnd/>
                <a:tailEnd type="none" w="lg" len="lg"/>
              </a:ln>
              <a:effectLst/>
            </p:spPr>
            <p:txBody>
              <a:bodyPr/>
              <a:lstStyle/>
              <a:p>
                <a:endParaRPr lang="en-US"/>
              </a:p>
            </p:txBody>
          </p:sp>
        </p:grpSp>
        <p:sp>
          <p:nvSpPr>
            <p:cNvPr id="360479" name="Text Box 31"/>
            <p:cNvSpPr txBox="1">
              <a:spLocks noChangeArrowheads="1"/>
            </p:cNvSpPr>
            <p:nvPr/>
          </p:nvSpPr>
          <p:spPr bwMode="auto">
            <a:xfrm>
              <a:off x="4129" y="2390"/>
              <a:ext cx="524"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worker</a:t>
              </a:r>
              <a:endParaRPr lang="en-CA" sz="1800">
                <a:latin typeface="Times New Roman" pitchFamily="18" charset="0"/>
                <a:cs typeface="Arial" pitchFamily="34" charset="0"/>
              </a:endParaRPr>
            </a:p>
          </p:txBody>
        </p:sp>
      </p:grpSp>
      <p:sp>
        <p:nvSpPr>
          <p:cNvPr id="360480" name="Rectangle 32"/>
          <p:cNvSpPr>
            <a:spLocks noChangeArrowheads="1"/>
          </p:cNvSpPr>
          <p:nvPr/>
        </p:nvSpPr>
        <p:spPr bwMode="auto">
          <a:xfrm>
            <a:off x="6892925" y="5221288"/>
            <a:ext cx="1069975" cy="9588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sz="1800">
                <a:latin typeface="Times New Roman" pitchFamily="18" charset="0"/>
                <a:cs typeface="Arial" pitchFamily="34" charset="0"/>
              </a:rPr>
              <a:t>&lt;&lt;actor&gt;&gt;</a:t>
            </a:r>
            <a:br>
              <a:rPr lang="en-US" sz="1800">
                <a:latin typeface="Times New Roman" pitchFamily="18" charset="0"/>
                <a:cs typeface="Arial" pitchFamily="34" charset="0"/>
              </a:rPr>
            </a:br>
            <a:r>
              <a:rPr lang="en-US" sz="1800">
                <a:latin typeface="Times New Roman" pitchFamily="18" charset="0"/>
                <a:cs typeface="Arial" pitchFamily="34" charset="0"/>
              </a:rPr>
              <a:t>Backup</a:t>
            </a:r>
            <a:br>
              <a:rPr lang="en-US" sz="1800">
                <a:latin typeface="Times New Roman" pitchFamily="18" charset="0"/>
                <a:cs typeface="Arial" pitchFamily="34" charset="0"/>
              </a:rPr>
            </a:br>
            <a:r>
              <a:rPr lang="en-US" sz="1800">
                <a:latin typeface="Times New Roman" pitchFamily="18" charset="0"/>
                <a:cs typeface="Arial" pitchFamily="34" charset="0"/>
              </a:rPr>
              <a:t>System</a:t>
            </a:r>
            <a:endParaRPr lang="en-CA" sz="1800">
              <a:latin typeface="Times New Roman" pitchFamily="18" charset="0"/>
              <a:cs typeface="Arial" pitchFamily="34" charset="0"/>
            </a:endParaRPr>
          </a:p>
        </p:txBody>
      </p:sp>
      <p:sp>
        <p:nvSpPr>
          <p:cNvPr id="360481" name="Oval 33"/>
          <p:cNvSpPr>
            <a:spLocks noChangeArrowheads="1"/>
          </p:cNvSpPr>
          <p:nvPr/>
        </p:nvSpPr>
        <p:spPr bwMode="auto">
          <a:xfrm>
            <a:off x="3187700" y="2489200"/>
            <a:ext cx="1192213" cy="849313"/>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Manage</a:t>
            </a:r>
            <a:br>
              <a:rPr lang="en-US" sz="1600">
                <a:latin typeface="Times New Roman" pitchFamily="18" charset="0"/>
                <a:cs typeface="Arial" pitchFamily="34" charset="0"/>
              </a:rPr>
            </a:br>
            <a:r>
              <a:rPr lang="en-US" sz="1600">
                <a:latin typeface="Times New Roman" pitchFamily="18" charset="0"/>
                <a:cs typeface="Arial" pitchFamily="34" charset="0"/>
              </a:rPr>
              <a:t>Resources</a:t>
            </a:r>
            <a:endParaRPr lang="en-CA" sz="1600">
              <a:latin typeface="Times New Roman" pitchFamily="18" charset="0"/>
              <a:cs typeface="Arial" pitchFamily="34" charset="0"/>
            </a:endParaRPr>
          </a:p>
        </p:txBody>
      </p:sp>
      <p:sp>
        <p:nvSpPr>
          <p:cNvPr id="360482" name="Oval 34"/>
          <p:cNvSpPr>
            <a:spLocks noChangeArrowheads="1"/>
          </p:cNvSpPr>
          <p:nvPr/>
        </p:nvSpPr>
        <p:spPr bwMode="auto">
          <a:xfrm>
            <a:off x="2905125" y="4051300"/>
            <a:ext cx="1193800" cy="849313"/>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Log Time</a:t>
            </a:r>
            <a:endParaRPr lang="en-CA" sz="1600">
              <a:latin typeface="Times New Roman" pitchFamily="18" charset="0"/>
              <a:cs typeface="Arial" pitchFamily="34" charset="0"/>
            </a:endParaRPr>
          </a:p>
        </p:txBody>
      </p:sp>
      <p:sp>
        <p:nvSpPr>
          <p:cNvPr id="360483" name="Oval 35"/>
          <p:cNvSpPr>
            <a:spLocks noChangeArrowheads="1"/>
          </p:cNvSpPr>
          <p:nvPr/>
        </p:nvSpPr>
        <p:spPr bwMode="auto">
          <a:xfrm>
            <a:off x="4676775" y="3105150"/>
            <a:ext cx="1193800" cy="849313"/>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Manage</a:t>
            </a:r>
            <a:br>
              <a:rPr lang="en-US" sz="1600">
                <a:latin typeface="Times New Roman" pitchFamily="18" charset="0"/>
                <a:cs typeface="Arial" pitchFamily="34" charset="0"/>
              </a:rPr>
            </a:br>
            <a:r>
              <a:rPr lang="en-US" sz="1600">
                <a:latin typeface="Times New Roman" pitchFamily="18" charset="0"/>
                <a:cs typeface="Arial" pitchFamily="34" charset="0"/>
              </a:rPr>
              <a:t>Projects</a:t>
            </a:r>
            <a:endParaRPr lang="en-CA" sz="1600">
              <a:latin typeface="Times New Roman" pitchFamily="18" charset="0"/>
              <a:cs typeface="Arial" pitchFamily="34" charset="0"/>
            </a:endParaRPr>
          </a:p>
        </p:txBody>
      </p:sp>
      <p:sp>
        <p:nvSpPr>
          <p:cNvPr id="360484" name="Oval 36"/>
          <p:cNvSpPr>
            <a:spLocks noChangeArrowheads="1"/>
          </p:cNvSpPr>
          <p:nvPr/>
        </p:nvSpPr>
        <p:spPr bwMode="auto">
          <a:xfrm>
            <a:off x="4378325" y="5248275"/>
            <a:ext cx="1193800" cy="849313"/>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Administer</a:t>
            </a:r>
            <a:br>
              <a:rPr lang="en-US" sz="1600">
                <a:latin typeface="Times New Roman" pitchFamily="18" charset="0"/>
                <a:cs typeface="Arial" pitchFamily="34" charset="0"/>
              </a:rPr>
            </a:br>
            <a:r>
              <a:rPr lang="en-US" sz="1600">
                <a:latin typeface="Times New Roman" pitchFamily="18" charset="0"/>
                <a:cs typeface="Arial" pitchFamily="34" charset="0"/>
              </a:rPr>
              <a:t>System</a:t>
            </a:r>
            <a:endParaRPr lang="en-CA" sz="1600">
              <a:latin typeface="Times New Roman" pitchFamily="18" charset="0"/>
              <a:cs typeface="Arial" pitchFamily="34" charset="0"/>
            </a:endParaRPr>
          </a:p>
        </p:txBody>
      </p:sp>
      <p:grpSp>
        <p:nvGrpSpPr>
          <p:cNvPr id="11" name="Group 37"/>
          <p:cNvGrpSpPr>
            <a:grpSpLocks/>
          </p:cNvGrpSpPr>
          <p:nvPr/>
        </p:nvGrpSpPr>
        <p:grpSpPr bwMode="auto">
          <a:xfrm>
            <a:off x="917575" y="5187950"/>
            <a:ext cx="1400175" cy="1428750"/>
            <a:chOff x="4129" y="1892"/>
            <a:chExt cx="886" cy="904"/>
          </a:xfrm>
        </p:grpSpPr>
        <p:grpSp>
          <p:nvGrpSpPr>
            <p:cNvPr id="12" name="Group 38"/>
            <p:cNvGrpSpPr>
              <a:grpSpLocks/>
            </p:cNvGrpSpPr>
            <p:nvPr/>
          </p:nvGrpSpPr>
          <p:grpSpPr bwMode="auto">
            <a:xfrm>
              <a:off x="4286" y="1892"/>
              <a:ext cx="276" cy="566"/>
              <a:chOff x="2239" y="724"/>
              <a:chExt cx="977" cy="2003"/>
            </a:xfrm>
          </p:grpSpPr>
          <p:sp>
            <p:nvSpPr>
              <p:cNvPr id="360487" name="Oval 39"/>
              <p:cNvSpPr>
                <a:spLocks noChangeArrowheads="1"/>
              </p:cNvSpPr>
              <p:nvPr/>
            </p:nvSpPr>
            <p:spPr bwMode="auto">
              <a:xfrm>
                <a:off x="2525" y="724"/>
                <a:ext cx="405" cy="405"/>
              </a:xfrm>
              <a:prstGeom prst="ellipse">
                <a:avLst/>
              </a:prstGeom>
              <a:solidFill>
                <a:schemeClr val="bg1"/>
              </a:solidFill>
              <a:ln w="12700">
                <a:solidFill>
                  <a:schemeClr val="tx1"/>
                </a:solidFill>
                <a:round/>
                <a:headEnd/>
                <a:tailEnd type="none" w="lg" len="lg"/>
              </a:ln>
              <a:effectLst/>
            </p:spPr>
            <p:txBody>
              <a:bodyPr wrap="none" anchor="ctr"/>
              <a:lstStyle/>
              <a:p>
                <a:endParaRPr lang="en-US"/>
              </a:p>
            </p:txBody>
          </p:sp>
          <p:sp>
            <p:nvSpPr>
              <p:cNvPr id="360488" name="Line 40"/>
              <p:cNvSpPr>
                <a:spLocks noChangeShapeType="1"/>
              </p:cNvSpPr>
              <p:nvPr/>
            </p:nvSpPr>
            <p:spPr bwMode="auto">
              <a:xfrm>
                <a:off x="2727" y="1129"/>
                <a:ext cx="0" cy="747"/>
              </a:xfrm>
              <a:prstGeom prst="line">
                <a:avLst/>
              </a:prstGeom>
              <a:noFill/>
              <a:ln w="12700">
                <a:solidFill>
                  <a:schemeClr val="tx1"/>
                </a:solidFill>
                <a:round/>
                <a:headEnd/>
                <a:tailEnd type="none" w="lg" len="lg"/>
              </a:ln>
              <a:effectLst/>
            </p:spPr>
            <p:txBody>
              <a:bodyPr/>
              <a:lstStyle/>
              <a:p>
                <a:endParaRPr lang="en-US"/>
              </a:p>
            </p:txBody>
          </p:sp>
          <p:grpSp>
            <p:nvGrpSpPr>
              <p:cNvPr id="13" name="Group 41"/>
              <p:cNvGrpSpPr>
                <a:grpSpLocks/>
              </p:cNvGrpSpPr>
              <p:nvPr/>
            </p:nvGrpSpPr>
            <p:grpSpPr bwMode="auto">
              <a:xfrm>
                <a:off x="2239" y="1876"/>
                <a:ext cx="977" cy="851"/>
                <a:chOff x="2239" y="1876"/>
                <a:chExt cx="977" cy="851"/>
              </a:xfrm>
            </p:grpSpPr>
            <p:sp>
              <p:nvSpPr>
                <p:cNvPr id="360490" name="Line 42"/>
                <p:cNvSpPr>
                  <a:spLocks noChangeShapeType="1"/>
                </p:cNvSpPr>
                <p:nvPr/>
              </p:nvSpPr>
              <p:spPr bwMode="auto">
                <a:xfrm flipH="1">
                  <a:off x="2239" y="1876"/>
                  <a:ext cx="485" cy="841"/>
                </a:xfrm>
                <a:prstGeom prst="line">
                  <a:avLst/>
                </a:prstGeom>
                <a:noFill/>
                <a:ln w="12700">
                  <a:solidFill>
                    <a:schemeClr val="tx1"/>
                  </a:solidFill>
                  <a:round/>
                  <a:headEnd/>
                  <a:tailEnd type="none" w="lg" len="lg"/>
                </a:ln>
                <a:effectLst/>
              </p:spPr>
              <p:txBody>
                <a:bodyPr/>
                <a:lstStyle/>
                <a:p>
                  <a:endParaRPr lang="en-US"/>
                </a:p>
              </p:txBody>
            </p:sp>
            <p:sp>
              <p:nvSpPr>
                <p:cNvPr id="360491" name="Line 43"/>
                <p:cNvSpPr>
                  <a:spLocks noChangeShapeType="1"/>
                </p:cNvSpPr>
                <p:nvPr/>
              </p:nvSpPr>
              <p:spPr bwMode="auto">
                <a:xfrm>
                  <a:off x="2725" y="1876"/>
                  <a:ext cx="491" cy="851"/>
                </a:xfrm>
                <a:prstGeom prst="line">
                  <a:avLst/>
                </a:prstGeom>
                <a:noFill/>
                <a:ln w="12700">
                  <a:solidFill>
                    <a:schemeClr val="tx1"/>
                  </a:solidFill>
                  <a:round/>
                  <a:headEnd/>
                  <a:tailEnd type="none" w="lg" len="lg"/>
                </a:ln>
                <a:effectLst/>
              </p:spPr>
              <p:txBody>
                <a:bodyPr/>
                <a:lstStyle/>
                <a:p>
                  <a:endParaRPr lang="en-US"/>
                </a:p>
              </p:txBody>
            </p:sp>
          </p:grpSp>
          <p:sp>
            <p:nvSpPr>
              <p:cNvPr id="360492" name="Line 44"/>
              <p:cNvSpPr>
                <a:spLocks noChangeShapeType="1"/>
              </p:cNvSpPr>
              <p:nvPr/>
            </p:nvSpPr>
            <p:spPr bwMode="auto">
              <a:xfrm>
                <a:off x="2260" y="1331"/>
                <a:ext cx="934" cy="0"/>
              </a:xfrm>
              <a:prstGeom prst="line">
                <a:avLst/>
              </a:prstGeom>
              <a:noFill/>
              <a:ln w="12700">
                <a:solidFill>
                  <a:schemeClr val="tx1"/>
                </a:solidFill>
                <a:round/>
                <a:headEnd/>
                <a:tailEnd type="none" w="lg" len="lg"/>
              </a:ln>
              <a:effectLst/>
            </p:spPr>
            <p:txBody>
              <a:bodyPr/>
              <a:lstStyle/>
              <a:p>
                <a:endParaRPr lang="en-US"/>
              </a:p>
            </p:txBody>
          </p:sp>
        </p:grpSp>
        <p:sp>
          <p:nvSpPr>
            <p:cNvPr id="360493" name="Text Box 45"/>
            <p:cNvSpPr txBox="1">
              <a:spLocks noChangeArrowheads="1"/>
            </p:cNvSpPr>
            <p:nvPr/>
          </p:nvSpPr>
          <p:spPr bwMode="auto">
            <a:xfrm>
              <a:off x="4129" y="2390"/>
              <a:ext cx="886" cy="406"/>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system</a:t>
              </a:r>
              <a:br>
                <a:rPr lang="en-US" sz="1800">
                  <a:latin typeface="Times New Roman" pitchFamily="18" charset="0"/>
                  <a:cs typeface="Arial" pitchFamily="34" charset="0"/>
                </a:rPr>
              </a:br>
              <a:r>
                <a:rPr lang="en-US" sz="1800">
                  <a:latin typeface="Times New Roman" pitchFamily="18" charset="0"/>
                  <a:cs typeface="Arial" pitchFamily="34" charset="0"/>
                </a:rPr>
                <a:t>administrator</a:t>
              </a:r>
              <a:endParaRPr lang="en-CA" sz="1800">
                <a:latin typeface="Times New Roman" pitchFamily="18" charset="0"/>
                <a:cs typeface="Arial" pitchFamily="34" charset="0"/>
              </a:endParaRPr>
            </a:p>
          </p:txBody>
        </p:sp>
      </p:grpSp>
      <p:cxnSp>
        <p:nvCxnSpPr>
          <p:cNvPr id="360494" name="AutoShape 46"/>
          <p:cNvCxnSpPr>
            <a:cxnSpLocks noChangeShapeType="1"/>
            <a:stCxn id="360481" idx="2"/>
          </p:cNvCxnSpPr>
          <p:nvPr/>
        </p:nvCxnSpPr>
        <p:spPr bwMode="auto">
          <a:xfrm flipH="1" flipV="1">
            <a:off x="1709738" y="2759075"/>
            <a:ext cx="1465262" cy="155575"/>
          </a:xfrm>
          <a:prstGeom prst="straightConnector1">
            <a:avLst/>
          </a:prstGeom>
          <a:noFill/>
          <a:ln w="25400">
            <a:solidFill>
              <a:schemeClr val="tx1"/>
            </a:solidFill>
            <a:round/>
            <a:headEnd/>
            <a:tailEnd type="none" w="lg" len="lg"/>
          </a:ln>
          <a:effectLst/>
        </p:spPr>
      </p:cxnSp>
      <p:cxnSp>
        <p:nvCxnSpPr>
          <p:cNvPr id="360495" name="AutoShape 47"/>
          <p:cNvCxnSpPr>
            <a:cxnSpLocks noChangeShapeType="1"/>
            <a:stCxn id="360482" idx="2"/>
          </p:cNvCxnSpPr>
          <p:nvPr/>
        </p:nvCxnSpPr>
        <p:spPr bwMode="auto">
          <a:xfrm flipH="1" flipV="1">
            <a:off x="1790700" y="4308475"/>
            <a:ext cx="1101725" cy="168275"/>
          </a:xfrm>
          <a:prstGeom prst="straightConnector1">
            <a:avLst/>
          </a:prstGeom>
          <a:noFill/>
          <a:ln w="25400">
            <a:solidFill>
              <a:schemeClr val="tx1"/>
            </a:solidFill>
            <a:round/>
            <a:headEnd/>
            <a:tailEnd type="none" w="lg" len="lg"/>
          </a:ln>
          <a:effectLst/>
        </p:spPr>
      </p:cxnSp>
      <p:cxnSp>
        <p:nvCxnSpPr>
          <p:cNvPr id="360496" name="AutoShape 48"/>
          <p:cNvCxnSpPr>
            <a:cxnSpLocks noChangeShapeType="1"/>
            <a:stCxn id="360484" idx="2"/>
          </p:cNvCxnSpPr>
          <p:nvPr/>
        </p:nvCxnSpPr>
        <p:spPr bwMode="auto">
          <a:xfrm flipH="1" flipV="1">
            <a:off x="1624013" y="5653088"/>
            <a:ext cx="2741612" cy="20637"/>
          </a:xfrm>
          <a:prstGeom prst="straightConnector1">
            <a:avLst/>
          </a:prstGeom>
          <a:noFill/>
          <a:ln w="25400">
            <a:solidFill>
              <a:schemeClr val="tx1"/>
            </a:solidFill>
            <a:round/>
            <a:headEnd/>
            <a:tailEnd type="none" w="lg" len="lg"/>
          </a:ln>
          <a:effectLst/>
        </p:spPr>
      </p:cxnSp>
      <p:cxnSp>
        <p:nvCxnSpPr>
          <p:cNvPr id="360497" name="AutoShape 49"/>
          <p:cNvCxnSpPr>
            <a:cxnSpLocks noChangeShapeType="1"/>
            <a:stCxn id="360484" idx="6"/>
            <a:endCxn id="360480" idx="1"/>
          </p:cNvCxnSpPr>
          <p:nvPr/>
        </p:nvCxnSpPr>
        <p:spPr bwMode="auto">
          <a:xfrm>
            <a:off x="5608638" y="5692775"/>
            <a:ext cx="1300162" cy="28575"/>
          </a:xfrm>
          <a:prstGeom prst="straightConnector1">
            <a:avLst/>
          </a:prstGeom>
          <a:noFill/>
          <a:ln w="25400">
            <a:solidFill>
              <a:schemeClr val="tx1"/>
            </a:solidFill>
            <a:round/>
            <a:headEnd/>
            <a:tailEnd type="none" w="lg" len="lg"/>
          </a:ln>
          <a:effectLst/>
        </p:spPr>
      </p:cxnSp>
      <p:cxnSp>
        <p:nvCxnSpPr>
          <p:cNvPr id="360498" name="AutoShape 50"/>
          <p:cNvCxnSpPr>
            <a:cxnSpLocks noChangeShapeType="1"/>
            <a:stCxn id="360483" idx="6"/>
          </p:cNvCxnSpPr>
          <p:nvPr/>
        </p:nvCxnSpPr>
        <p:spPr bwMode="auto">
          <a:xfrm flipV="1">
            <a:off x="5883275" y="3140075"/>
            <a:ext cx="1111250" cy="390525"/>
          </a:xfrm>
          <a:prstGeom prst="straightConnector1">
            <a:avLst/>
          </a:prstGeom>
          <a:noFill/>
          <a:ln w="25400">
            <a:solidFill>
              <a:schemeClr val="tx1"/>
            </a:solidFill>
            <a:round/>
            <a:headEnd/>
            <a:tailEnd type="none" w="lg" len="lg"/>
          </a:ln>
          <a:effectLst/>
        </p:spPr>
      </p:cxn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p:txBody>
          <a:bodyPr/>
          <a:lstStyle/>
          <a:p>
            <a:r>
              <a:rPr lang="en-US"/>
              <a:t>Resource Manager Use Cases</a:t>
            </a:r>
            <a:endParaRPr lang="en-CA"/>
          </a:p>
        </p:txBody>
      </p:sp>
      <p:grpSp>
        <p:nvGrpSpPr>
          <p:cNvPr id="2" name="Group 3"/>
          <p:cNvGrpSpPr>
            <a:grpSpLocks/>
          </p:cNvGrpSpPr>
          <p:nvPr/>
        </p:nvGrpSpPr>
        <p:grpSpPr bwMode="auto">
          <a:xfrm>
            <a:off x="1635125" y="2603500"/>
            <a:ext cx="966788" cy="1427163"/>
            <a:chOff x="4129" y="1892"/>
            <a:chExt cx="612" cy="902"/>
          </a:xfrm>
        </p:grpSpPr>
        <p:grpSp>
          <p:nvGrpSpPr>
            <p:cNvPr id="3" name="Group 4"/>
            <p:cNvGrpSpPr>
              <a:grpSpLocks/>
            </p:cNvGrpSpPr>
            <p:nvPr/>
          </p:nvGrpSpPr>
          <p:grpSpPr bwMode="auto">
            <a:xfrm>
              <a:off x="4286" y="1892"/>
              <a:ext cx="276" cy="566"/>
              <a:chOff x="2239" y="724"/>
              <a:chExt cx="977" cy="2003"/>
            </a:xfrm>
          </p:grpSpPr>
          <p:sp>
            <p:nvSpPr>
              <p:cNvPr id="362501" name="Oval 5"/>
              <p:cNvSpPr>
                <a:spLocks noChangeArrowheads="1"/>
              </p:cNvSpPr>
              <p:nvPr/>
            </p:nvSpPr>
            <p:spPr bwMode="auto">
              <a:xfrm>
                <a:off x="2525" y="724"/>
                <a:ext cx="405" cy="405"/>
              </a:xfrm>
              <a:prstGeom prst="ellipse">
                <a:avLst/>
              </a:prstGeom>
              <a:solidFill>
                <a:schemeClr val="bg1"/>
              </a:solidFill>
              <a:ln w="12700">
                <a:solidFill>
                  <a:schemeClr val="tx1"/>
                </a:solidFill>
                <a:round/>
                <a:headEnd/>
                <a:tailEnd type="none" w="lg" len="lg"/>
              </a:ln>
              <a:effectLst/>
            </p:spPr>
            <p:txBody>
              <a:bodyPr wrap="none" anchor="ctr"/>
              <a:lstStyle/>
              <a:p>
                <a:endParaRPr lang="en-US"/>
              </a:p>
            </p:txBody>
          </p:sp>
          <p:sp>
            <p:nvSpPr>
              <p:cNvPr id="362502" name="Line 6"/>
              <p:cNvSpPr>
                <a:spLocks noChangeShapeType="1"/>
              </p:cNvSpPr>
              <p:nvPr/>
            </p:nvSpPr>
            <p:spPr bwMode="auto">
              <a:xfrm>
                <a:off x="2727" y="1129"/>
                <a:ext cx="0" cy="747"/>
              </a:xfrm>
              <a:prstGeom prst="line">
                <a:avLst/>
              </a:prstGeom>
              <a:noFill/>
              <a:ln w="12700">
                <a:solidFill>
                  <a:schemeClr val="tx1"/>
                </a:solidFill>
                <a:round/>
                <a:headEnd/>
                <a:tailEnd type="none" w="lg" len="lg"/>
              </a:ln>
              <a:effectLst/>
            </p:spPr>
            <p:txBody>
              <a:bodyPr/>
              <a:lstStyle/>
              <a:p>
                <a:endParaRPr lang="en-US"/>
              </a:p>
            </p:txBody>
          </p:sp>
          <p:grpSp>
            <p:nvGrpSpPr>
              <p:cNvPr id="4" name="Group 7"/>
              <p:cNvGrpSpPr>
                <a:grpSpLocks/>
              </p:cNvGrpSpPr>
              <p:nvPr/>
            </p:nvGrpSpPr>
            <p:grpSpPr bwMode="auto">
              <a:xfrm>
                <a:off x="2239" y="1876"/>
                <a:ext cx="977" cy="851"/>
                <a:chOff x="2239" y="1876"/>
                <a:chExt cx="977" cy="851"/>
              </a:xfrm>
            </p:grpSpPr>
            <p:sp>
              <p:nvSpPr>
                <p:cNvPr id="362504" name="Line 8"/>
                <p:cNvSpPr>
                  <a:spLocks noChangeShapeType="1"/>
                </p:cNvSpPr>
                <p:nvPr/>
              </p:nvSpPr>
              <p:spPr bwMode="auto">
                <a:xfrm flipH="1">
                  <a:off x="2239" y="1876"/>
                  <a:ext cx="485" cy="841"/>
                </a:xfrm>
                <a:prstGeom prst="line">
                  <a:avLst/>
                </a:prstGeom>
                <a:noFill/>
                <a:ln w="12700">
                  <a:solidFill>
                    <a:schemeClr val="tx1"/>
                  </a:solidFill>
                  <a:round/>
                  <a:headEnd/>
                  <a:tailEnd type="none" w="lg" len="lg"/>
                </a:ln>
                <a:effectLst/>
              </p:spPr>
              <p:txBody>
                <a:bodyPr/>
                <a:lstStyle/>
                <a:p>
                  <a:endParaRPr lang="en-US"/>
                </a:p>
              </p:txBody>
            </p:sp>
            <p:sp>
              <p:nvSpPr>
                <p:cNvPr id="362505" name="Line 9"/>
                <p:cNvSpPr>
                  <a:spLocks noChangeShapeType="1"/>
                </p:cNvSpPr>
                <p:nvPr/>
              </p:nvSpPr>
              <p:spPr bwMode="auto">
                <a:xfrm>
                  <a:off x="2725" y="1876"/>
                  <a:ext cx="491" cy="851"/>
                </a:xfrm>
                <a:prstGeom prst="line">
                  <a:avLst/>
                </a:prstGeom>
                <a:noFill/>
                <a:ln w="12700">
                  <a:solidFill>
                    <a:schemeClr val="tx1"/>
                  </a:solidFill>
                  <a:round/>
                  <a:headEnd/>
                  <a:tailEnd type="none" w="lg" len="lg"/>
                </a:ln>
                <a:effectLst/>
              </p:spPr>
              <p:txBody>
                <a:bodyPr/>
                <a:lstStyle/>
                <a:p>
                  <a:endParaRPr lang="en-US"/>
                </a:p>
              </p:txBody>
            </p:sp>
          </p:grpSp>
          <p:sp>
            <p:nvSpPr>
              <p:cNvPr id="362506" name="Line 10"/>
              <p:cNvSpPr>
                <a:spLocks noChangeShapeType="1"/>
              </p:cNvSpPr>
              <p:nvPr/>
            </p:nvSpPr>
            <p:spPr bwMode="auto">
              <a:xfrm>
                <a:off x="2260" y="1331"/>
                <a:ext cx="934" cy="0"/>
              </a:xfrm>
              <a:prstGeom prst="line">
                <a:avLst/>
              </a:prstGeom>
              <a:noFill/>
              <a:ln w="12700">
                <a:solidFill>
                  <a:schemeClr val="tx1"/>
                </a:solidFill>
                <a:round/>
                <a:headEnd/>
                <a:tailEnd type="none" w="lg" len="lg"/>
              </a:ln>
              <a:effectLst/>
            </p:spPr>
            <p:txBody>
              <a:bodyPr/>
              <a:lstStyle/>
              <a:p>
                <a:endParaRPr lang="en-US"/>
              </a:p>
            </p:txBody>
          </p:sp>
        </p:grpSp>
        <p:sp>
          <p:nvSpPr>
            <p:cNvPr id="362507" name="Text Box 11"/>
            <p:cNvSpPr txBox="1">
              <a:spLocks noChangeArrowheads="1"/>
            </p:cNvSpPr>
            <p:nvPr/>
          </p:nvSpPr>
          <p:spPr bwMode="auto">
            <a:xfrm>
              <a:off x="4129" y="2390"/>
              <a:ext cx="612" cy="404"/>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resource</a:t>
              </a:r>
              <a:br>
                <a:rPr lang="en-US" sz="1800">
                  <a:latin typeface="Times New Roman" pitchFamily="18" charset="0"/>
                  <a:cs typeface="Arial" pitchFamily="34" charset="0"/>
                </a:rPr>
              </a:br>
              <a:r>
                <a:rPr lang="en-US" sz="1800">
                  <a:latin typeface="Times New Roman" pitchFamily="18" charset="0"/>
                  <a:cs typeface="Arial" pitchFamily="34" charset="0"/>
                </a:rPr>
                <a:t>manager</a:t>
              </a:r>
              <a:endParaRPr lang="en-CA" sz="1800">
                <a:latin typeface="Times New Roman" pitchFamily="18" charset="0"/>
                <a:cs typeface="Arial" pitchFamily="34" charset="0"/>
              </a:endParaRPr>
            </a:p>
          </p:txBody>
        </p:sp>
      </p:grpSp>
      <p:sp>
        <p:nvSpPr>
          <p:cNvPr id="362508" name="Oval 12"/>
          <p:cNvSpPr>
            <a:spLocks noChangeArrowheads="1"/>
          </p:cNvSpPr>
          <p:nvPr/>
        </p:nvSpPr>
        <p:spPr bwMode="auto">
          <a:xfrm>
            <a:off x="3840163" y="1733550"/>
            <a:ext cx="1193800" cy="849313"/>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Add</a:t>
            </a:r>
            <a:br>
              <a:rPr lang="en-US" sz="1600">
                <a:latin typeface="Times New Roman" pitchFamily="18" charset="0"/>
                <a:cs typeface="Arial" pitchFamily="34" charset="0"/>
              </a:rPr>
            </a:br>
            <a:r>
              <a:rPr lang="en-US" sz="1600">
                <a:latin typeface="Times New Roman" pitchFamily="18" charset="0"/>
                <a:cs typeface="Arial" pitchFamily="34" charset="0"/>
              </a:rPr>
              <a:t>Skill</a:t>
            </a:r>
            <a:endParaRPr lang="en-CA" sz="1600">
              <a:latin typeface="Times New Roman" pitchFamily="18" charset="0"/>
              <a:cs typeface="Arial" pitchFamily="34" charset="0"/>
            </a:endParaRPr>
          </a:p>
        </p:txBody>
      </p:sp>
      <p:sp>
        <p:nvSpPr>
          <p:cNvPr id="362509" name="Oval 13"/>
          <p:cNvSpPr>
            <a:spLocks noChangeArrowheads="1"/>
          </p:cNvSpPr>
          <p:nvPr/>
        </p:nvSpPr>
        <p:spPr bwMode="auto">
          <a:xfrm>
            <a:off x="3884613" y="2795588"/>
            <a:ext cx="1193800" cy="849312"/>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Remove</a:t>
            </a:r>
            <a:br>
              <a:rPr lang="en-US" sz="1600">
                <a:latin typeface="Times New Roman" pitchFamily="18" charset="0"/>
                <a:cs typeface="Arial" pitchFamily="34" charset="0"/>
              </a:rPr>
            </a:br>
            <a:r>
              <a:rPr lang="en-US" sz="1600">
                <a:latin typeface="Times New Roman" pitchFamily="18" charset="0"/>
                <a:cs typeface="Arial" pitchFamily="34" charset="0"/>
              </a:rPr>
              <a:t>Skill</a:t>
            </a:r>
            <a:endParaRPr lang="en-CA" sz="1600">
              <a:latin typeface="Times New Roman" pitchFamily="18" charset="0"/>
              <a:cs typeface="Arial" pitchFamily="34" charset="0"/>
            </a:endParaRPr>
          </a:p>
        </p:txBody>
      </p:sp>
      <p:sp>
        <p:nvSpPr>
          <p:cNvPr id="362510" name="Oval 14"/>
          <p:cNvSpPr>
            <a:spLocks noChangeArrowheads="1"/>
          </p:cNvSpPr>
          <p:nvPr/>
        </p:nvSpPr>
        <p:spPr bwMode="auto">
          <a:xfrm>
            <a:off x="3884613" y="3859213"/>
            <a:ext cx="1193800" cy="849312"/>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Update</a:t>
            </a:r>
            <a:br>
              <a:rPr lang="en-US" sz="1600">
                <a:latin typeface="Times New Roman" pitchFamily="18" charset="0"/>
                <a:cs typeface="Arial" pitchFamily="34" charset="0"/>
              </a:rPr>
            </a:br>
            <a:r>
              <a:rPr lang="en-US" sz="1600">
                <a:latin typeface="Times New Roman" pitchFamily="18" charset="0"/>
                <a:cs typeface="Arial" pitchFamily="34" charset="0"/>
              </a:rPr>
              <a:t>Skill</a:t>
            </a:r>
            <a:endParaRPr lang="en-CA" sz="1600">
              <a:latin typeface="Times New Roman" pitchFamily="18" charset="0"/>
              <a:cs typeface="Arial" pitchFamily="34" charset="0"/>
            </a:endParaRPr>
          </a:p>
        </p:txBody>
      </p:sp>
      <p:sp>
        <p:nvSpPr>
          <p:cNvPr id="362511" name="Oval 15"/>
          <p:cNvSpPr>
            <a:spLocks noChangeArrowheads="1"/>
          </p:cNvSpPr>
          <p:nvPr/>
        </p:nvSpPr>
        <p:spPr bwMode="auto">
          <a:xfrm>
            <a:off x="6175375" y="2736850"/>
            <a:ext cx="1193800" cy="849313"/>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Find</a:t>
            </a:r>
            <a:br>
              <a:rPr lang="en-US" sz="1600">
                <a:latin typeface="Times New Roman" pitchFamily="18" charset="0"/>
                <a:cs typeface="Arial" pitchFamily="34" charset="0"/>
              </a:rPr>
            </a:br>
            <a:r>
              <a:rPr lang="en-US" sz="1600">
                <a:latin typeface="Times New Roman" pitchFamily="18" charset="0"/>
                <a:cs typeface="Arial" pitchFamily="34" charset="0"/>
              </a:rPr>
              <a:t>Skill</a:t>
            </a:r>
            <a:endParaRPr lang="en-CA" sz="1600">
              <a:latin typeface="Times New Roman" pitchFamily="18" charset="0"/>
              <a:cs typeface="Arial" pitchFamily="34" charset="0"/>
            </a:endParaRPr>
          </a:p>
        </p:txBody>
      </p:sp>
      <p:cxnSp>
        <p:nvCxnSpPr>
          <p:cNvPr id="362512" name="AutoShape 16"/>
          <p:cNvCxnSpPr>
            <a:cxnSpLocks noChangeShapeType="1"/>
            <a:stCxn id="362509" idx="6"/>
            <a:endCxn id="362511" idx="2"/>
          </p:cNvCxnSpPr>
          <p:nvPr/>
        </p:nvCxnSpPr>
        <p:spPr bwMode="auto">
          <a:xfrm flipV="1">
            <a:off x="5111750" y="3173413"/>
            <a:ext cx="1076325" cy="60325"/>
          </a:xfrm>
          <a:prstGeom prst="straightConnector1">
            <a:avLst/>
          </a:prstGeom>
          <a:noFill/>
          <a:ln w="25400">
            <a:solidFill>
              <a:schemeClr val="tx1"/>
            </a:solidFill>
            <a:round/>
            <a:headEnd/>
            <a:tailEnd type="triangle" w="lg" len="lg"/>
          </a:ln>
          <a:effectLst/>
        </p:spPr>
      </p:cxnSp>
      <p:cxnSp>
        <p:nvCxnSpPr>
          <p:cNvPr id="362513" name="AutoShape 17"/>
          <p:cNvCxnSpPr>
            <a:cxnSpLocks noChangeShapeType="1"/>
            <a:stCxn id="362510" idx="6"/>
            <a:endCxn id="362511" idx="3"/>
          </p:cNvCxnSpPr>
          <p:nvPr/>
        </p:nvCxnSpPr>
        <p:spPr bwMode="auto">
          <a:xfrm flipV="1">
            <a:off x="5111750" y="3486150"/>
            <a:ext cx="1265238" cy="814388"/>
          </a:xfrm>
          <a:prstGeom prst="straightConnector1">
            <a:avLst/>
          </a:prstGeom>
          <a:noFill/>
          <a:ln w="25400">
            <a:solidFill>
              <a:schemeClr val="tx1"/>
            </a:solidFill>
            <a:round/>
            <a:headEnd/>
            <a:tailEnd type="triangle" w="lg" len="lg"/>
          </a:ln>
          <a:effectLst/>
        </p:spPr>
      </p:cxnSp>
      <p:sp>
        <p:nvSpPr>
          <p:cNvPr id="362514" name="Text Box 18"/>
          <p:cNvSpPr txBox="1">
            <a:spLocks noChangeArrowheads="1"/>
          </p:cNvSpPr>
          <p:nvPr/>
        </p:nvSpPr>
        <p:spPr bwMode="auto">
          <a:xfrm rot="-1817502">
            <a:off x="5218113" y="3805238"/>
            <a:ext cx="1087437" cy="365125"/>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&lt;&lt;uses&gt;&gt;</a:t>
            </a:r>
            <a:endParaRPr lang="en-CA" sz="1800">
              <a:latin typeface="Times New Roman" pitchFamily="18" charset="0"/>
              <a:cs typeface="Arial" pitchFamily="34" charset="0"/>
            </a:endParaRPr>
          </a:p>
        </p:txBody>
      </p:sp>
      <p:sp>
        <p:nvSpPr>
          <p:cNvPr id="362515" name="Text Box 19"/>
          <p:cNvSpPr txBox="1">
            <a:spLocks noChangeArrowheads="1"/>
          </p:cNvSpPr>
          <p:nvPr/>
        </p:nvSpPr>
        <p:spPr bwMode="auto">
          <a:xfrm>
            <a:off x="5051425" y="2878138"/>
            <a:ext cx="1087438" cy="365125"/>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&lt;&lt;uses&gt;&gt;</a:t>
            </a:r>
            <a:endParaRPr lang="en-CA" sz="1800">
              <a:latin typeface="Times New Roman" pitchFamily="18" charset="0"/>
              <a:cs typeface="Arial" pitchFamily="34" charset="0"/>
            </a:endParaRPr>
          </a:p>
        </p:txBody>
      </p:sp>
      <p:sp>
        <p:nvSpPr>
          <p:cNvPr id="362516" name="Line 20"/>
          <p:cNvSpPr>
            <a:spLocks noChangeShapeType="1"/>
          </p:cNvSpPr>
          <p:nvPr/>
        </p:nvSpPr>
        <p:spPr bwMode="auto">
          <a:xfrm flipV="1">
            <a:off x="2579688" y="2171700"/>
            <a:ext cx="1244600" cy="804863"/>
          </a:xfrm>
          <a:prstGeom prst="line">
            <a:avLst/>
          </a:prstGeom>
          <a:noFill/>
          <a:ln w="25400">
            <a:solidFill>
              <a:schemeClr val="tx1"/>
            </a:solidFill>
            <a:round/>
            <a:headEnd/>
            <a:tailEnd type="none" w="lg" len="lg"/>
          </a:ln>
          <a:effectLst/>
        </p:spPr>
        <p:txBody>
          <a:bodyPr/>
          <a:lstStyle/>
          <a:p>
            <a:endParaRPr lang="en-US"/>
          </a:p>
        </p:txBody>
      </p:sp>
      <p:sp>
        <p:nvSpPr>
          <p:cNvPr id="362517" name="Line 21"/>
          <p:cNvSpPr>
            <a:spLocks noChangeShapeType="1"/>
          </p:cNvSpPr>
          <p:nvPr/>
        </p:nvSpPr>
        <p:spPr bwMode="auto">
          <a:xfrm flipV="1">
            <a:off x="2595563" y="3219450"/>
            <a:ext cx="1290637" cy="14288"/>
          </a:xfrm>
          <a:prstGeom prst="line">
            <a:avLst/>
          </a:prstGeom>
          <a:noFill/>
          <a:ln w="25400">
            <a:solidFill>
              <a:schemeClr val="tx1"/>
            </a:solidFill>
            <a:round/>
            <a:headEnd/>
            <a:tailEnd type="none" w="lg" len="lg"/>
          </a:ln>
          <a:effectLst/>
        </p:spPr>
        <p:txBody>
          <a:bodyPr/>
          <a:lstStyle/>
          <a:p>
            <a:endParaRPr lang="en-US"/>
          </a:p>
        </p:txBody>
      </p:sp>
      <p:sp>
        <p:nvSpPr>
          <p:cNvPr id="362518" name="Line 22"/>
          <p:cNvSpPr>
            <a:spLocks noChangeShapeType="1"/>
          </p:cNvSpPr>
          <p:nvPr/>
        </p:nvSpPr>
        <p:spPr bwMode="auto">
          <a:xfrm>
            <a:off x="2609850" y="3689350"/>
            <a:ext cx="1276350" cy="517525"/>
          </a:xfrm>
          <a:prstGeom prst="line">
            <a:avLst/>
          </a:prstGeom>
          <a:noFill/>
          <a:ln w="25400">
            <a:solidFill>
              <a:schemeClr val="tx1"/>
            </a:solidFill>
            <a:round/>
            <a:headEnd/>
            <a:tailEnd type="none" w="lg" len="lg"/>
          </a:ln>
          <a:effectLst/>
        </p:spPr>
        <p:txBody>
          <a:bodyPr/>
          <a:lstStyle/>
          <a:p>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en-US"/>
              <a:t>More Resource Manager Use Cases</a:t>
            </a:r>
            <a:endParaRPr lang="en-CA"/>
          </a:p>
        </p:txBody>
      </p:sp>
      <p:grpSp>
        <p:nvGrpSpPr>
          <p:cNvPr id="2" name="Group 3"/>
          <p:cNvGrpSpPr>
            <a:grpSpLocks/>
          </p:cNvGrpSpPr>
          <p:nvPr/>
        </p:nvGrpSpPr>
        <p:grpSpPr bwMode="auto">
          <a:xfrm>
            <a:off x="846138" y="3167063"/>
            <a:ext cx="968375" cy="1428750"/>
            <a:chOff x="4129" y="1892"/>
            <a:chExt cx="613" cy="904"/>
          </a:xfrm>
        </p:grpSpPr>
        <p:grpSp>
          <p:nvGrpSpPr>
            <p:cNvPr id="3" name="Group 4"/>
            <p:cNvGrpSpPr>
              <a:grpSpLocks/>
            </p:cNvGrpSpPr>
            <p:nvPr/>
          </p:nvGrpSpPr>
          <p:grpSpPr bwMode="auto">
            <a:xfrm>
              <a:off x="4286" y="1892"/>
              <a:ext cx="276" cy="566"/>
              <a:chOff x="2239" y="724"/>
              <a:chExt cx="977" cy="2003"/>
            </a:xfrm>
          </p:grpSpPr>
          <p:sp>
            <p:nvSpPr>
              <p:cNvPr id="364549" name="Oval 5"/>
              <p:cNvSpPr>
                <a:spLocks noChangeArrowheads="1"/>
              </p:cNvSpPr>
              <p:nvPr/>
            </p:nvSpPr>
            <p:spPr bwMode="auto">
              <a:xfrm>
                <a:off x="2525" y="724"/>
                <a:ext cx="405" cy="405"/>
              </a:xfrm>
              <a:prstGeom prst="ellipse">
                <a:avLst/>
              </a:prstGeom>
              <a:solidFill>
                <a:schemeClr val="bg1"/>
              </a:solidFill>
              <a:ln w="12700">
                <a:solidFill>
                  <a:schemeClr val="tx1"/>
                </a:solidFill>
                <a:round/>
                <a:headEnd/>
                <a:tailEnd type="none" w="lg" len="lg"/>
              </a:ln>
              <a:effectLst/>
            </p:spPr>
            <p:txBody>
              <a:bodyPr wrap="none" anchor="ctr"/>
              <a:lstStyle/>
              <a:p>
                <a:endParaRPr lang="en-US"/>
              </a:p>
            </p:txBody>
          </p:sp>
          <p:sp>
            <p:nvSpPr>
              <p:cNvPr id="364550" name="Line 6"/>
              <p:cNvSpPr>
                <a:spLocks noChangeShapeType="1"/>
              </p:cNvSpPr>
              <p:nvPr/>
            </p:nvSpPr>
            <p:spPr bwMode="auto">
              <a:xfrm>
                <a:off x="2727" y="1129"/>
                <a:ext cx="0" cy="747"/>
              </a:xfrm>
              <a:prstGeom prst="line">
                <a:avLst/>
              </a:prstGeom>
              <a:noFill/>
              <a:ln w="12700">
                <a:solidFill>
                  <a:schemeClr val="tx1"/>
                </a:solidFill>
                <a:round/>
                <a:headEnd/>
                <a:tailEnd type="none" w="lg" len="lg"/>
              </a:ln>
              <a:effectLst/>
            </p:spPr>
            <p:txBody>
              <a:bodyPr/>
              <a:lstStyle/>
              <a:p>
                <a:endParaRPr lang="en-US"/>
              </a:p>
            </p:txBody>
          </p:sp>
          <p:grpSp>
            <p:nvGrpSpPr>
              <p:cNvPr id="4" name="Group 7"/>
              <p:cNvGrpSpPr>
                <a:grpSpLocks/>
              </p:cNvGrpSpPr>
              <p:nvPr/>
            </p:nvGrpSpPr>
            <p:grpSpPr bwMode="auto">
              <a:xfrm>
                <a:off x="2239" y="1876"/>
                <a:ext cx="977" cy="851"/>
                <a:chOff x="2239" y="1876"/>
                <a:chExt cx="977" cy="851"/>
              </a:xfrm>
            </p:grpSpPr>
            <p:sp>
              <p:nvSpPr>
                <p:cNvPr id="364552" name="Line 8"/>
                <p:cNvSpPr>
                  <a:spLocks noChangeShapeType="1"/>
                </p:cNvSpPr>
                <p:nvPr/>
              </p:nvSpPr>
              <p:spPr bwMode="auto">
                <a:xfrm flipH="1">
                  <a:off x="2239" y="1876"/>
                  <a:ext cx="485" cy="841"/>
                </a:xfrm>
                <a:prstGeom prst="line">
                  <a:avLst/>
                </a:prstGeom>
                <a:noFill/>
                <a:ln w="12700">
                  <a:solidFill>
                    <a:schemeClr val="tx1"/>
                  </a:solidFill>
                  <a:round/>
                  <a:headEnd/>
                  <a:tailEnd type="none" w="lg" len="lg"/>
                </a:ln>
                <a:effectLst/>
              </p:spPr>
              <p:txBody>
                <a:bodyPr/>
                <a:lstStyle/>
                <a:p>
                  <a:endParaRPr lang="en-US"/>
                </a:p>
              </p:txBody>
            </p:sp>
            <p:sp>
              <p:nvSpPr>
                <p:cNvPr id="364553" name="Line 9"/>
                <p:cNvSpPr>
                  <a:spLocks noChangeShapeType="1"/>
                </p:cNvSpPr>
                <p:nvPr/>
              </p:nvSpPr>
              <p:spPr bwMode="auto">
                <a:xfrm>
                  <a:off x="2725" y="1876"/>
                  <a:ext cx="491" cy="851"/>
                </a:xfrm>
                <a:prstGeom prst="line">
                  <a:avLst/>
                </a:prstGeom>
                <a:noFill/>
                <a:ln w="12700">
                  <a:solidFill>
                    <a:schemeClr val="tx1"/>
                  </a:solidFill>
                  <a:round/>
                  <a:headEnd/>
                  <a:tailEnd type="none" w="lg" len="lg"/>
                </a:ln>
                <a:effectLst/>
              </p:spPr>
              <p:txBody>
                <a:bodyPr/>
                <a:lstStyle/>
                <a:p>
                  <a:endParaRPr lang="en-US"/>
                </a:p>
              </p:txBody>
            </p:sp>
          </p:grpSp>
          <p:sp>
            <p:nvSpPr>
              <p:cNvPr id="364554" name="Line 10"/>
              <p:cNvSpPr>
                <a:spLocks noChangeShapeType="1"/>
              </p:cNvSpPr>
              <p:nvPr/>
            </p:nvSpPr>
            <p:spPr bwMode="auto">
              <a:xfrm>
                <a:off x="2260" y="1331"/>
                <a:ext cx="934" cy="0"/>
              </a:xfrm>
              <a:prstGeom prst="line">
                <a:avLst/>
              </a:prstGeom>
              <a:noFill/>
              <a:ln w="12700">
                <a:solidFill>
                  <a:schemeClr val="tx1"/>
                </a:solidFill>
                <a:round/>
                <a:headEnd/>
                <a:tailEnd type="none" w="lg" len="lg"/>
              </a:ln>
              <a:effectLst/>
            </p:spPr>
            <p:txBody>
              <a:bodyPr/>
              <a:lstStyle/>
              <a:p>
                <a:endParaRPr lang="en-US"/>
              </a:p>
            </p:txBody>
          </p:sp>
        </p:grpSp>
        <p:sp>
          <p:nvSpPr>
            <p:cNvPr id="364555" name="Text Box 11"/>
            <p:cNvSpPr txBox="1">
              <a:spLocks noChangeArrowheads="1"/>
            </p:cNvSpPr>
            <p:nvPr/>
          </p:nvSpPr>
          <p:spPr bwMode="auto">
            <a:xfrm>
              <a:off x="4129" y="2390"/>
              <a:ext cx="613" cy="406"/>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resource</a:t>
              </a:r>
              <a:br>
                <a:rPr lang="en-US" sz="1800">
                  <a:latin typeface="Times New Roman" pitchFamily="18" charset="0"/>
                  <a:cs typeface="Arial" pitchFamily="34" charset="0"/>
                </a:rPr>
              </a:br>
              <a:r>
                <a:rPr lang="en-US" sz="1800">
                  <a:latin typeface="Times New Roman" pitchFamily="18" charset="0"/>
                  <a:cs typeface="Arial" pitchFamily="34" charset="0"/>
                </a:rPr>
                <a:t>manager</a:t>
              </a:r>
              <a:endParaRPr lang="en-CA" sz="1800">
                <a:latin typeface="Times New Roman" pitchFamily="18" charset="0"/>
                <a:cs typeface="Arial" pitchFamily="34" charset="0"/>
              </a:endParaRPr>
            </a:p>
          </p:txBody>
        </p:sp>
      </p:grpSp>
      <p:grpSp>
        <p:nvGrpSpPr>
          <p:cNvPr id="5" name="Group 12"/>
          <p:cNvGrpSpPr>
            <a:grpSpLocks/>
          </p:cNvGrpSpPr>
          <p:nvPr/>
        </p:nvGrpSpPr>
        <p:grpSpPr bwMode="auto">
          <a:xfrm>
            <a:off x="3017838" y="1400175"/>
            <a:ext cx="4367212" cy="5467350"/>
            <a:chOff x="719" y="568"/>
            <a:chExt cx="2762" cy="3457"/>
          </a:xfrm>
        </p:grpSpPr>
        <p:sp>
          <p:nvSpPr>
            <p:cNvPr id="364557" name="Oval 13"/>
            <p:cNvSpPr>
              <a:spLocks noChangeArrowheads="1"/>
            </p:cNvSpPr>
            <p:nvPr/>
          </p:nvSpPr>
          <p:spPr bwMode="auto">
            <a:xfrm>
              <a:off x="1249" y="568"/>
              <a:ext cx="755" cy="537"/>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Add</a:t>
              </a:r>
              <a:br>
                <a:rPr lang="en-US" sz="1600">
                  <a:latin typeface="Times New Roman" pitchFamily="18" charset="0"/>
                  <a:cs typeface="Arial" pitchFamily="34" charset="0"/>
                </a:rPr>
              </a:br>
              <a:r>
                <a:rPr lang="en-US" sz="1600">
                  <a:latin typeface="Times New Roman" pitchFamily="18" charset="0"/>
                  <a:cs typeface="Arial" pitchFamily="34" charset="0"/>
                </a:rPr>
                <a:t>Worker</a:t>
              </a:r>
              <a:endParaRPr lang="en-CA" sz="1600">
                <a:latin typeface="Times New Roman" pitchFamily="18" charset="0"/>
                <a:cs typeface="Arial" pitchFamily="34" charset="0"/>
              </a:endParaRPr>
            </a:p>
          </p:txBody>
        </p:sp>
        <p:sp>
          <p:nvSpPr>
            <p:cNvPr id="364558" name="Oval 14"/>
            <p:cNvSpPr>
              <a:spLocks noChangeArrowheads="1"/>
            </p:cNvSpPr>
            <p:nvPr/>
          </p:nvSpPr>
          <p:spPr bwMode="auto">
            <a:xfrm>
              <a:off x="1277" y="1240"/>
              <a:ext cx="755" cy="537"/>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Remove</a:t>
              </a:r>
              <a:br>
                <a:rPr lang="en-US" sz="1600">
                  <a:latin typeface="Times New Roman" pitchFamily="18" charset="0"/>
                  <a:cs typeface="Arial" pitchFamily="34" charset="0"/>
                </a:rPr>
              </a:br>
              <a:r>
                <a:rPr lang="en-US" sz="1600">
                  <a:latin typeface="Times New Roman" pitchFamily="18" charset="0"/>
                  <a:cs typeface="Arial" pitchFamily="34" charset="0"/>
                </a:rPr>
                <a:t>Worker</a:t>
              </a:r>
              <a:endParaRPr lang="en-CA" sz="1600">
                <a:latin typeface="Times New Roman" pitchFamily="18" charset="0"/>
                <a:cs typeface="Arial" pitchFamily="34" charset="0"/>
              </a:endParaRPr>
            </a:p>
          </p:txBody>
        </p:sp>
        <p:sp>
          <p:nvSpPr>
            <p:cNvPr id="364559" name="Oval 15"/>
            <p:cNvSpPr>
              <a:spLocks noChangeArrowheads="1"/>
            </p:cNvSpPr>
            <p:nvPr/>
          </p:nvSpPr>
          <p:spPr bwMode="auto">
            <a:xfrm>
              <a:off x="1277" y="1912"/>
              <a:ext cx="755" cy="537"/>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Update</a:t>
              </a:r>
              <a:br>
                <a:rPr lang="en-US" sz="1600">
                  <a:latin typeface="Times New Roman" pitchFamily="18" charset="0"/>
                  <a:cs typeface="Arial" pitchFamily="34" charset="0"/>
                </a:rPr>
              </a:br>
              <a:r>
                <a:rPr lang="en-US" sz="1600">
                  <a:latin typeface="Times New Roman" pitchFamily="18" charset="0"/>
                  <a:cs typeface="Arial" pitchFamily="34" charset="0"/>
                </a:rPr>
                <a:t>Worker</a:t>
              </a:r>
              <a:endParaRPr lang="en-CA" sz="1600">
                <a:latin typeface="Times New Roman" pitchFamily="18" charset="0"/>
                <a:cs typeface="Arial" pitchFamily="34" charset="0"/>
              </a:endParaRPr>
            </a:p>
          </p:txBody>
        </p:sp>
        <p:sp>
          <p:nvSpPr>
            <p:cNvPr id="364560" name="Oval 16"/>
            <p:cNvSpPr>
              <a:spLocks noChangeArrowheads="1"/>
            </p:cNvSpPr>
            <p:nvPr/>
          </p:nvSpPr>
          <p:spPr bwMode="auto">
            <a:xfrm>
              <a:off x="2726" y="1202"/>
              <a:ext cx="755" cy="537"/>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Find</a:t>
              </a:r>
              <a:br>
                <a:rPr lang="en-US" sz="1600">
                  <a:latin typeface="Times New Roman" pitchFamily="18" charset="0"/>
                  <a:cs typeface="Arial" pitchFamily="34" charset="0"/>
                </a:rPr>
              </a:br>
              <a:r>
                <a:rPr lang="en-US" sz="1600">
                  <a:latin typeface="Times New Roman" pitchFamily="18" charset="0"/>
                  <a:cs typeface="Arial" pitchFamily="34" charset="0"/>
                </a:rPr>
                <a:t>Worker</a:t>
              </a:r>
              <a:endParaRPr lang="en-CA" sz="1600">
                <a:latin typeface="Times New Roman" pitchFamily="18" charset="0"/>
                <a:cs typeface="Arial" pitchFamily="34" charset="0"/>
              </a:endParaRPr>
            </a:p>
          </p:txBody>
        </p:sp>
        <p:cxnSp>
          <p:nvCxnSpPr>
            <p:cNvPr id="364561" name="AutoShape 17"/>
            <p:cNvCxnSpPr>
              <a:cxnSpLocks noChangeShapeType="1"/>
              <a:stCxn id="364558" idx="6"/>
              <a:endCxn id="364560" idx="2"/>
            </p:cNvCxnSpPr>
            <p:nvPr/>
          </p:nvCxnSpPr>
          <p:spPr bwMode="auto">
            <a:xfrm flipV="1">
              <a:off x="2040" y="1471"/>
              <a:ext cx="678" cy="38"/>
            </a:xfrm>
            <a:prstGeom prst="straightConnector1">
              <a:avLst/>
            </a:prstGeom>
            <a:noFill/>
            <a:ln w="25400">
              <a:solidFill>
                <a:schemeClr val="tx1"/>
              </a:solidFill>
              <a:round/>
              <a:headEnd/>
              <a:tailEnd type="triangle" w="lg" len="lg"/>
            </a:ln>
            <a:effectLst/>
          </p:spPr>
        </p:cxnSp>
        <p:cxnSp>
          <p:nvCxnSpPr>
            <p:cNvPr id="364562" name="AutoShape 18"/>
            <p:cNvCxnSpPr>
              <a:cxnSpLocks noChangeShapeType="1"/>
              <a:stCxn id="364559" idx="6"/>
              <a:endCxn id="364560" idx="3"/>
            </p:cNvCxnSpPr>
            <p:nvPr/>
          </p:nvCxnSpPr>
          <p:spPr bwMode="auto">
            <a:xfrm flipV="1">
              <a:off x="2040" y="1668"/>
              <a:ext cx="797" cy="513"/>
            </a:xfrm>
            <a:prstGeom prst="straightConnector1">
              <a:avLst/>
            </a:prstGeom>
            <a:noFill/>
            <a:ln w="25400">
              <a:solidFill>
                <a:schemeClr val="tx1"/>
              </a:solidFill>
              <a:round/>
              <a:headEnd/>
              <a:tailEnd type="triangle" w="lg" len="lg"/>
            </a:ln>
            <a:effectLst/>
          </p:spPr>
        </p:cxnSp>
        <p:sp>
          <p:nvSpPr>
            <p:cNvPr id="364563" name="Oval 19"/>
            <p:cNvSpPr>
              <a:spLocks noChangeArrowheads="1"/>
            </p:cNvSpPr>
            <p:nvPr/>
          </p:nvSpPr>
          <p:spPr bwMode="auto">
            <a:xfrm>
              <a:off x="1862" y="3488"/>
              <a:ext cx="755" cy="537"/>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Find</a:t>
              </a:r>
              <a:br>
                <a:rPr lang="en-US" sz="1600">
                  <a:latin typeface="Times New Roman" pitchFamily="18" charset="0"/>
                  <a:cs typeface="Arial" pitchFamily="34" charset="0"/>
                </a:rPr>
              </a:br>
              <a:r>
                <a:rPr lang="en-US" sz="1600">
                  <a:latin typeface="Times New Roman" pitchFamily="18" charset="0"/>
                  <a:cs typeface="Arial" pitchFamily="34" charset="0"/>
                </a:rPr>
                <a:t>Skill</a:t>
              </a:r>
              <a:endParaRPr lang="en-CA" sz="1600">
                <a:latin typeface="Times New Roman" pitchFamily="18" charset="0"/>
                <a:cs typeface="Arial" pitchFamily="34" charset="0"/>
              </a:endParaRPr>
            </a:p>
          </p:txBody>
        </p:sp>
        <p:sp>
          <p:nvSpPr>
            <p:cNvPr id="364564" name="Text Box 20"/>
            <p:cNvSpPr txBox="1">
              <a:spLocks noChangeArrowheads="1"/>
            </p:cNvSpPr>
            <p:nvPr/>
          </p:nvSpPr>
          <p:spPr bwMode="auto">
            <a:xfrm>
              <a:off x="1371" y="3365"/>
              <a:ext cx="688"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&lt;&lt;uses&gt;&gt;</a:t>
              </a:r>
              <a:endParaRPr lang="en-CA" sz="1800">
                <a:latin typeface="Times New Roman" pitchFamily="18" charset="0"/>
                <a:cs typeface="Arial" pitchFamily="34" charset="0"/>
              </a:endParaRPr>
            </a:p>
          </p:txBody>
        </p:sp>
        <p:sp>
          <p:nvSpPr>
            <p:cNvPr id="364565" name="Oval 21"/>
            <p:cNvSpPr>
              <a:spLocks noChangeArrowheads="1"/>
            </p:cNvSpPr>
            <p:nvPr/>
          </p:nvSpPr>
          <p:spPr bwMode="auto">
            <a:xfrm>
              <a:off x="1095" y="2834"/>
              <a:ext cx="755" cy="537"/>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Assign Skill</a:t>
              </a:r>
              <a:br>
                <a:rPr lang="en-US" sz="1600">
                  <a:latin typeface="Times New Roman" pitchFamily="18" charset="0"/>
                  <a:cs typeface="Arial" pitchFamily="34" charset="0"/>
                </a:rPr>
              </a:br>
              <a:r>
                <a:rPr lang="en-US" sz="1600">
                  <a:latin typeface="Times New Roman" pitchFamily="18" charset="0"/>
                  <a:cs typeface="Arial" pitchFamily="34" charset="0"/>
                </a:rPr>
                <a:t>to Worker</a:t>
              </a:r>
              <a:endParaRPr lang="en-CA" sz="1600">
                <a:latin typeface="Times New Roman" pitchFamily="18" charset="0"/>
                <a:cs typeface="Arial" pitchFamily="34" charset="0"/>
              </a:endParaRPr>
            </a:p>
          </p:txBody>
        </p:sp>
        <p:sp>
          <p:nvSpPr>
            <p:cNvPr id="364566" name="Oval 22"/>
            <p:cNvSpPr>
              <a:spLocks noChangeArrowheads="1"/>
            </p:cNvSpPr>
            <p:nvPr/>
          </p:nvSpPr>
          <p:spPr bwMode="auto">
            <a:xfrm>
              <a:off x="2324" y="2882"/>
              <a:ext cx="938" cy="537"/>
            </a:xfrm>
            <a:prstGeom prst="ellipse">
              <a:avLst/>
            </a:prstGeom>
            <a:solidFill>
              <a:schemeClr val="bg1"/>
            </a:solidFill>
            <a:ln w="25400">
              <a:solidFill>
                <a:schemeClr val="tx1"/>
              </a:solidFill>
              <a:round/>
              <a:headEnd/>
              <a:tailEnd type="none" w="lg" len="lg"/>
            </a:ln>
            <a:effectLst/>
          </p:spPr>
          <p:txBody>
            <a:bodyPr wrap="none" lIns="91074" tIns="45537" rIns="91074" bIns="45537" anchor="ctr"/>
            <a:lstStyle/>
            <a:p>
              <a:pPr algn="ctr" defTabSz="911225" eaLnBrk="1" hangingPunct="1"/>
              <a:r>
                <a:rPr lang="en-US" sz="1600">
                  <a:latin typeface="Times New Roman" pitchFamily="18" charset="0"/>
                  <a:cs typeface="Arial" pitchFamily="34" charset="0"/>
                </a:rPr>
                <a:t>Unassign Skill</a:t>
              </a:r>
              <a:br>
                <a:rPr lang="en-US" sz="1600">
                  <a:latin typeface="Times New Roman" pitchFamily="18" charset="0"/>
                  <a:cs typeface="Arial" pitchFamily="34" charset="0"/>
                </a:rPr>
              </a:br>
              <a:r>
                <a:rPr lang="en-US" sz="1600">
                  <a:latin typeface="Times New Roman" pitchFamily="18" charset="0"/>
                  <a:cs typeface="Arial" pitchFamily="34" charset="0"/>
                </a:rPr>
                <a:t>from Worker</a:t>
              </a:r>
              <a:endParaRPr lang="en-CA" sz="1600">
                <a:latin typeface="Times New Roman" pitchFamily="18" charset="0"/>
                <a:cs typeface="Arial" pitchFamily="34" charset="0"/>
              </a:endParaRPr>
            </a:p>
          </p:txBody>
        </p:sp>
        <p:cxnSp>
          <p:nvCxnSpPr>
            <p:cNvPr id="364567" name="AutoShape 23"/>
            <p:cNvCxnSpPr>
              <a:cxnSpLocks noChangeShapeType="1"/>
              <a:stCxn id="364565" idx="0"/>
              <a:endCxn id="364559" idx="4"/>
            </p:cNvCxnSpPr>
            <p:nvPr/>
          </p:nvCxnSpPr>
          <p:spPr bwMode="auto">
            <a:xfrm flipV="1">
              <a:off x="1473" y="2457"/>
              <a:ext cx="182" cy="369"/>
            </a:xfrm>
            <a:prstGeom prst="straightConnector1">
              <a:avLst/>
            </a:prstGeom>
            <a:noFill/>
            <a:ln w="25400">
              <a:solidFill>
                <a:schemeClr val="tx1"/>
              </a:solidFill>
              <a:round/>
              <a:headEnd/>
              <a:tailEnd type="triangle" w="lg" len="lg"/>
            </a:ln>
            <a:effectLst/>
          </p:spPr>
        </p:cxnSp>
        <p:cxnSp>
          <p:nvCxnSpPr>
            <p:cNvPr id="364568" name="AutoShape 24"/>
            <p:cNvCxnSpPr>
              <a:cxnSpLocks noChangeShapeType="1"/>
              <a:stCxn id="364566" idx="1"/>
              <a:endCxn id="364559" idx="4"/>
            </p:cNvCxnSpPr>
            <p:nvPr/>
          </p:nvCxnSpPr>
          <p:spPr bwMode="auto">
            <a:xfrm flipH="1" flipV="1">
              <a:off x="1655" y="2457"/>
              <a:ext cx="806" cy="496"/>
            </a:xfrm>
            <a:prstGeom prst="straightConnector1">
              <a:avLst/>
            </a:prstGeom>
            <a:noFill/>
            <a:ln w="25400">
              <a:solidFill>
                <a:schemeClr val="tx1"/>
              </a:solidFill>
              <a:round/>
              <a:headEnd/>
              <a:tailEnd type="triangle" w="lg" len="lg"/>
            </a:ln>
            <a:effectLst/>
          </p:spPr>
        </p:cxnSp>
        <p:sp>
          <p:nvSpPr>
            <p:cNvPr id="364569" name="Text Box 25"/>
            <p:cNvSpPr txBox="1">
              <a:spLocks noChangeArrowheads="1"/>
            </p:cNvSpPr>
            <p:nvPr/>
          </p:nvSpPr>
          <p:spPr bwMode="auto">
            <a:xfrm rot="1750300">
              <a:off x="1787" y="2578"/>
              <a:ext cx="882"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&lt;&lt;extends&gt;&gt;</a:t>
              </a:r>
              <a:endParaRPr lang="en-CA" sz="1800">
                <a:latin typeface="Times New Roman" pitchFamily="18" charset="0"/>
                <a:cs typeface="Arial" pitchFamily="34" charset="0"/>
              </a:endParaRPr>
            </a:p>
          </p:txBody>
        </p:sp>
        <p:sp>
          <p:nvSpPr>
            <p:cNvPr id="364570" name="Text Box 26"/>
            <p:cNvSpPr txBox="1">
              <a:spLocks noChangeArrowheads="1"/>
            </p:cNvSpPr>
            <p:nvPr/>
          </p:nvSpPr>
          <p:spPr bwMode="auto">
            <a:xfrm>
              <a:off x="719" y="2531"/>
              <a:ext cx="882" cy="23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&lt;&lt;extends&gt;&gt;</a:t>
              </a:r>
              <a:endParaRPr lang="en-CA" sz="1800">
                <a:latin typeface="Times New Roman" pitchFamily="18" charset="0"/>
                <a:cs typeface="Arial" pitchFamily="34" charset="0"/>
              </a:endParaRPr>
            </a:p>
          </p:txBody>
        </p:sp>
        <p:cxnSp>
          <p:nvCxnSpPr>
            <p:cNvPr id="364571" name="AutoShape 27"/>
            <p:cNvCxnSpPr>
              <a:cxnSpLocks noChangeShapeType="1"/>
              <a:stCxn id="364565" idx="5"/>
              <a:endCxn id="364563" idx="1"/>
            </p:cNvCxnSpPr>
            <p:nvPr/>
          </p:nvCxnSpPr>
          <p:spPr bwMode="auto">
            <a:xfrm>
              <a:off x="1739" y="3300"/>
              <a:ext cx="234" cy="259"/>
            </a:xfrm>
            <a:prstGeom prst="straightConnector1">
              <a:avLst/>
            </a:prstGeom>
            <a:noFill/>
            <a:ln w="25400">
              <a:solidFill>
                <a:schemeClr val="tx1"/>
              </a:solidFill>
              <a:round/>
              <a:headEnd/>
              <a:tailEnd type="triangle" w="lg" len="lg"/>
            </a:ln>
            <a:effectLst/>
          </p:spPr>
        </p:cxnSp>
        <p:sp>
          <p:nvSpPr>
            <p:cNvPr id="364572" name="Text Box 28"/>
            <p:cNvSpPr txBox="1">
              <a:spLocks noChangeArrowheads="1"/>
            </p:cNvSpPr>
            <p:nvPr/>
          </p:nvSpPr>
          <p:spPr bwMode="auto">
            <a:xfrm>
              <a:off x="2023" y="1243"/>
              <a:ext cx="688"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&lt;&lt;uses&gt;&gt;</a:t>
              </a:r>
              <a:endParaRPr lang="en-CA" sz="1800">
                <a:latin typeface="Times New Roman" pitchFamily="18" charset="0"/>
                <a:cs typeface="Arial" pitchFamily="34" charset="0"/>
              </a:endParaRPr>
            </a:p>
          </p:txBody>
        </p:sp>
        <p:sp>
          <p:nvSpPr>
            <p:cNvPr id="364573" name="Text Box 29"/>
            <p:cNvSpPr txBox="1">
              <a:spLocks noChangeArrowheads="1"/>
            </p:cNvSpPr>
            <p:nvPr/>
          </p:nvSpPr>
          <p:spPr bwMode="auto">
            <a:xfrm rot="-1817502">
              <a:off x="2051" y="1760"/>
              <a:ext cx="688" cy="231"/>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&lt;&lt;uses&gt;&gt;</a:t>
              </a:r>
              <a:endParaRPr lang="en-CA" sz="1800">
                <a:latin typeface="Times New Roman" pitchFamily="18" charset="0"/>
                <a:cs typeface="Arial" pitchFamily="34" charset="0"/>
              </a:endParaRPr>
            </a:p>
          </p:txBody>
        </p:sp>
      </p:grpSp>
      <p:sp>
        <p:nvSpPr>
          <p:cNvPr id="364574" name="Line 30"/>
          <p:cNvSpPr>
            <a:spLocks noChangeShapeType="1"/>
          </p:cNvSpPr>
          <p:nvPr/>
        </p:nvSpPr>
        <p:spPr bwMode="auto">
          <a:xfrm flipV="1">
            <a:off x="1670050" y="1808163"/>
            <a:ext cx="2184400" cy="1838325"/>
          </a:xfrm>
          <a:prstGeom prst="line">
            <a:avLst/>
          </a:prstGeom>
          <a:noFill/>
          <a:ln w="25400">
            <a:solidFill>
              <a:schemeClr val="tx1"/>
            </a:solidFill>
            <a:round/>
            <a:headEnd/>
            <a:tailEnd type="none" w="lg" len="lg"/>
          </a:ln>
          <a:effectLst/>
        </p:spPr>
        <p:txBody>
          <a:bodyPr/>
          <a:lstStyle/>
          <a:p>
            <a:endParaRPr lang="en-US"/>
          </a:p>
        </p:txBody>
      </p:sp>
      <p:sp>
        <p:nvSpPr>
          <p:cNvPr id="364575" name="Line 31"/>
          <p:cNvSpPr>
            <a:spLocks noChangeShapeType="1"/>
          </p:cNvSpPr>
          <p:nvPr/>
        </p:nvSpPr>
        <p:spPr bwMode="auto">
          <a:xfrm flipV="1">
            <a:off x="1624013" y="2901950"/>
            <a:ext cx="2276475" cy="895350"/>
          </a:xfrm>
          <a:prstGeom prst="line">
            <a:avLst/>
          </a:prstGeom>
          <a:noFill/>
          <a:ln w="25400">
            <a:solidFill>
              <a:schemeClr val="tx1"/>
            </a:solidFill>
            <a:round/>
            <a:headEnd/>
            <a:tailEnd type="none" w="lg" len="lg"/>
          </a:ln>
          <a:effectLst/>
        </p:spPr>
        <p:txBody>
          <a:bodyPr/>
          <a:lstStyle/>
          <a:p>
            <a:endParaRPr lang="en-US"/>
          </a:p>
        </p:txBody>
      </p:sp>
      <p:sp>
        <p:nvSpPr>
          <p:cNvPr id="364576" name="Line 32"/>
          <p:cNvSpPr>
            <a:spLocks noChangeShapeType="1"/>
          </p:cNvSpPr>
          <p:nvPr/>
        </p:nvSpPr>
        <p:spPr bwMode="auto">
          <a:xfrm flipV="1">
            <a:off x="1654175" y="3949700"/>
            <a:ext cx="2232025" cy="60325"/>
          </a:xfrm>
          <a:prstGeom prst="line">
            <a:avLst/>
          </a:prstGeom>
          <a:noFill/>
          <a:ln w="25400">
            <a:solidFill>
              <a:schemeClr val="tx1"/>
            </a:solidFill>
            <a:round/>
            <a:headEnd/>
            <a:tailEnd type="none" w="lg" len="lg"/>
          </a:ln>
          <a:effectLst/>
        </p:spPr>
        <p:txBody>
          <a:bodyPr/>
          <a:lstStyle/>
          <a:p>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a:xfrm>
            <a:off x="682625" y="0"/>
            <a:ext cx="7740650" cy="911225"/>
          </a:xfrm>
        </p:spPr>
        <p:txBody>
          <a:bodyPr/>
          <a:lstStyle/>
          <a:p>
            <a:r>
              <a:rPr lang="en-US"/>
              <a:t>Steps</a:t>
            </a:r>
            <a:endParaRPr lang="en-CA"/>
          </a:p>
        </p:txBody>
      </p:sp>
      <p:sp>
        <p:nvSpPr>
          <p:cNvPr id="366595" name="Rectangle 3"/>
          <p:cNvSpPr>
            <a:spLocks noGrp="1" noChangeArrowheads="1"/>
          </p:cNvSpPr>
          <p:nvPr>
            <p:ph type="body" idx="1"/>
          </p:nvPr>
        </p:nvSpPr>
        <p:spPr>
          <a:xfrm>
            <a:off x="682625" y="1528763"/>
            <a:ext cx="7740650" cy="4706937"/>
          </a:xfrm>
        </p:spPr>
        <p:txBody>
          <a:bodyPr/>
          <a:lstStyle/>
          <a:p>
            <a:pPr>
              <a:lnSpc>
                <a:spcPct val="90000"/>
              </a:lnSpc>
            </a:pPr>
            <a:r>
              <a:rPr lang="en-US" sz="2000"/>
              <a:t>Analyze the written requirements</a:t>
            </a:r>
          </a:p>
          <a:p>
            <a:pPr lvl="1">
              <a:lnSpc>
                <a:spcPct val="90000"/>
              </a:lnSpc>
            </a:pPr>
            <a:r>
              <a:rPr lang="en-US" sz="2100"/>
              <a:t>Extract nouns: make them classes</a:t>
            </a:r>
          </a:p>
          <a:p>
            <a:pPr lvl="1">
              <a:lnSpc>
                <a:spcPct val="90000"/>
              </a:lnSpc>
            </a:pPr>
            <a:r>
              <a:rPr lang="en-US" sz="2100"/>
              <a:t>Extract verbs: make them associations</a:t>
            </a:r>
          </a:p>
          <a:p>
            <a:pPr lvl="1">
              <a:lnSpc>
                <a:spcPct val="90000"/>
              </a:lnSpc>
            </a:pPr>
            <a:r>
              <a:rPr lang="en-US" sz="2100"/>
              <a:t>Draw the OOA UML class diagrams</a:t>
            </a:r>
          </a:p>
          <a:p>
            <a:pPr lvl="1">
              <a:lnSpc>
                <a:spcPct val="90000"/>
              </a:lnSpc>
            </a:pPr>
            <a:r>
              <a:rPr lang="en-US" sz="2100"/>
              <a:t>Draw object diagrams to clarify class diagrams</a:t>
            </a:r>
          </a:p>
          <a:p>
            <a:pPr lvl="1">
              <a:lnSpc>
                <a:spcPct val="90000"/>
              </a:lnSpc>
            </a:pPr>
            <a:r>
              <a:rPr lang="en-US" sz="2100"/>
              <a:t>Determine attributes</a:t>
            </a:r>
          </a:p>
          <a:p>
            <a:pPr>
              <a:lnSpc>
                <a:spcPct val="90000"/>
              </a:lnSpc>
            </a:pPr>
            <a:r>
              <a:rPr lang="en-US" sz="2000"/>
              <a:t>Determine the system’s use cases</a:t>
            </a:r>
          </a:p>
          <a:p>
            <a:pPr lvl="1">
              <a:lnSpc>
                <a:spcPct val="90000"/>
              </a:lnSpc>
            </a:pPr>
            <a:r>
              <a:rPr lang="en-US" sz="2100"/>
              <a:t>Identify Actors</a:t>
            </a:r>
          </a:p>
          <a:p>
            <a:pPr lvl="1">
              <a:lnSpc>
                <a:spcPct val="90000"/>
              </a:lnSpc>
            </a:pPr>
            <a:r>
              <a:rPr lang="en-US" sz="2100"/>
              <a:t>Identify use case</a:t>
            </a:r>
          </a:p>
          <a:p>
            <a:pPr lvl="1">
              <a:lnSpc>
                <a:spcPct val="90000"/>
              </a:lnSpc>
            </a:pPr>
            <a:r>
              <a:rPr lang="en-US" sz="2100"/>
              <a:t>Relate use cases</a:t>
            </a:r>
          </a:p>
          <a:p>
            <a:pPr>
              <a:lnSpc>
                <a:spcPct val="90000"/>
              </a:lnSpc>
            </a:pPr>
            <a:r>
              <a:rPr lang="en-US" sz="2000" u="sng">
                <a:solidFill>
                  <a:srgbClr val="CC0000"/>
                </a:solidFill>
              </a:rPr>
              <a:t>Draw sequence diagrams</a:t>
            </a:r>
          </a:p>
          <a:p>
            <a:pPr lvl="1">
              <a:lnSpc>
                <a:spcPct val="90000"/>
              </a:lnSpc>
            </a:pPr>
            <a:r>
              <a:rPr lang="en-US" sz="2100"/>
              <a:t>One per use case</a:t>
            </a:r>
          </a:p>
          <a:p>
            <a:pPr lvl="1">
              <a:lnSpc>
                <a:spcPct val="90000"/>
              </a:lnSpc>
            </a:pPr>
            <a:r>
              <a:rPr lang="en-US" sz="2100"/>
              <a:t>Use to assign responsibilities to classes</a:t>
            </a:r>
          </a:p>
          <a:p>
            <a:pPr>
              <a:lnSpc>
                <a:spcPct val="90000"/>
              </a:lnSpc>
            </a:pPr>
            <a:r>
              <a:rPr lang="en-US" sz="2000"/>
              <a:t>Add methods to OOA classes</a:t>
            </a:r>
            <a:endParaRPr lang="en-CA" sz="20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dirty="0"/>
              <a:t>Architectural Design</a:t>
            </a:r>
            <a:endParaRPr lang="en-IN" dirty="0"/>
          </a:p>
        </p:txBody>
      </p:sp>
      <p:sp>
        <p:nvSpPr>
          <p:cNvPr id="522243" name="Rectangle 3"/>
          <p:cNvSpPr>
            <a:spLocks noGrp="1" noChangeArrowheads="1"/>
          </p:cNvSpPr>
          <p:nvPr>
            <p:ph type="body" idx="1"/>
          </p:nvPr>
        </p:nvSpPr>
        <p:spPr>
          <a:xfrm>
            <a:off x="266670" y="1441450"/>
            <a:ext cx="8491568" cy="4946650"/>
          </a:xfrm>
        </p:spPr>
        <p:txBody>
          <a:bodyPr/>
          <a:lstStyle/>
          <a:p>
            <a:pPr algn="just"/>
            <a:r>
              <a:rPr lang="en-US" sz="2300" b="1" dirty="0"/>
              <a:t>Layered </a:t>
            </a:r>
            <a:r>
              <a:rPr lang="en-US" sz="2300" b="1" dirty="0" smtClean="0"/>
              <a:t>Architecture: </a:t>
            </a:r>
            <a:r>
              <a:rPr lang="en-US" sz="2300" dirty="0" smtClean="0"/>
              <a:t>Consists of multiple layers like</a:t>
            </a:r>
            <a:endParaRPr lang="en-US" sz="2300" dirty="0"/>
          </a:p>
          <a:p>
            <a:pPr lvl="1" algn="just"/>
            <a:r>
              <a:rPr lang="en-US" sz="2100" dirty="0"/>
              <a:t>Core </a:t>
            </a:r>
            <a:r>
              <a:rPr lang="en-US" sz="2100" dirty="0" smtClean="0"/>
              <a:t>Layer.</a:t>
            </a:r>
            <a:endParaRPr lang="en-US" sz="2100" dirty="0"/>
          </a:p>
          <a:p>
            <a:pPr lvl="1" algn="just"/>
            <a:r>
              <a:rPr lang="en-US" sz="2100" dirty="0"/>
              <a:t>Utility </a:t>
            </a:r>
            <a:r>
              <a:rPr lang="en-US" sz="2100" dirty="0" smtClean="0"/>
              <a:t>Layer.</a:t>
            </a:r>
            <a:endParaRPr lang="en-US" sz="2100" dirty="0"/>
          </a:p>
          <a:p>
            <a:pPr lvl="1" algn="just"/>
            <a:r>
              <a:rPr lang="en-US" sz="2100" dirty="0"/>
              <a:t>Application </a:t>
            </a:r>
            <a:r>
              <a:rPr lang="en-US" sz="2100" dirty="0" smtClean="0"/>
              <a:t>Layer.</a:t>
            </a:r>
            <a:endParaRPr lang="en-US" sz="2100" dirty="0"/>
          </a:p>
          <a:p>
            <a:pPr lvl="1" algn="just"/>
            <a:r>
              <a:rPr lang="en-US" sz="2100" dirty="0"/>
              <a:t>User Interface </a:t>
            </a:r>
            <a:r>
              <a:rPr lang="en-US" sz="2100" dirty="0" smtClean="0"/>
              <a:t>Layer.</a:t>
            </a:r>
            <a:endParaRPr lang="en-US" sz="2100" dirty="0"/>
          </a:p>
          <a:p>
            <a:pPr algn="just"/>
            <a:r>
              <a:rPr lang="en-US" sz="2300" dirty="0"/>
              <a:t>Data Centered Architecture: Central database is processed through other components which add, delete, and update the data.</a:t>
            </a:r>
          </a:p>
          <a:p>
            <a:pPr algn="just"/>
            <a:r>
              <a:rPr lang="en-US" sz="2300" b="1" dirty="0"/>
              <a:t>Data Flow Architecture: </a:t>
            </a:r>
            <a:r>
              <a:rPr lang="en-US" sz="2300" dirty="0"/>
              <a:t>Applied when input data is to be transformed into output data through a series of components. Generally uses concepts of pipes and filters.</a:t>
            </a:r>
          </a:p>
          <a:p>
            <a:pPr algn="just"/>
            <a:r>
              <a:rPr lang="en-US" sz="2300" b="1" dirty="0"/>
              <a:t>Object Oriented Architecture: </a:t>
            </a:r>
            <a:r>
              <a:rPr lang="en-US" sz="2300" dirty="0"/>
              <a:t>Data and operations encapsulated together and communication among objects is through message passing.</a:t>
            </a:r>
            <a:endParaRPr lang="en-IN" sz="2300"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a:xfrm>
            <a:off x="682625" y="0"/>
            <a:ext cx="7740650" cy="1214438"/>
          </a:xfrm>
        </p:spPr>
        <p:txBody>
          <a:bodyPr/>
          <a:lstStyle/>
          <a:p>
            <a:r>
              <a:rPr lang="en-US" sz="3400"/>
              <a:t>Sequence Diagram – Assign Skill to Worker Use Case</a:t>
            </a:r>
            <a:endParaRPr lang="en-CA" sz="3400"/>
          </a:p>
        </p:txBody>
      </p:sp>
      <p:grpSp>
        <p:nvGrpSpPr>
          <p:cNvPr id="2" name="Group 3"/>
          <p:cNvGrpSpPr>
            <a:grpSpLocks/>
          </p:cNvGrpSpPr>
          <p:nvPr/>
        </p:nvGrpSpPr>
        <p:grpSpPr bwMode="auto">
          <a:xfrm>
            <a:off x="1452563" y="1457325"/>
            <a:ext cx="968375" cy="1427163"/>
            <a:chOff x="4129" y="1892"/>
            <a:chExt cx="612" cy="902"/>
          </a:xfrm>
        </p:grpSpPr>
        <p:grpSp>
          <p:nvGrpSpPr>
            <p:cNvPr id="3" name="Group 4"/>
            <p:cNvGrpSpPr>
              <a:grpSpLocks/>
            </p:cNvGrpSpPr>
            <p:nvPr/>
          </p:nvGrpSpPr>
          <p:grpSpPr bwMode="auto">
            <a:xfrm>
              <a:off x="4286" y="1892"/>
              <a:ext cx="276" cy="566"/>
              <a:chOff x="2239" y="724"/>
              <a:chExt cx="977" cy="2003"/>
            </a:xfrm>
          </p:grpSpPr>
          <p:sp>
            <p:nvSpPr>
              <p:cNvPr id="368645" name="Oval 5"/>
              <p:cNvSpPr>
                <a:spLocks noChangeArrowheads="1"/>
              </p:cNvSpPr>
              <p:nvPr/>
            </p:nvSpPr>
            <p:spPr bwMode="auto">
              <a:xfrm>
                <a:off x="2525" y="724"/>
                <a:ext cx="405" cy="405"/>
              </a:xfrm>
              <a:prstGeom prst="ellipse">
                <a:avLst/>
              </a:prstGeom>
              <a:solidFill>
                <a:schemeClr val="bg1"/>
              </a:solidFill>
              <a:ln w="12700">
                <a:solidFill>
                  <a:schemeClr val="tx1"/>
                </a:solidFill>
                <a:round/>
                <a:headEnd/>
                <a:tailEnd type="none" w="lg" len="lg"/>
              </a:ln>
              <a:effectLst/>
            </p:spPr>
            <p:txBody>
              <a:bodyPr wrap="none" anchor="ctr"/>
              <a:lstStyle/>
              <a:p>
                <a:endParaRPr lang="en-US"/>
              </a:p>
            </p:txBody>
          </p:sp>
          <p:sp>
            <p:nvSpPr>
              <p:cNvPr id="368646" name="Line 6"/>
              <p:cNvSpPr>
                <a:spLocks noChangeShapeType="1"/>
              </p:cNvSpPr>
              <p:nvPr/>
            </p:nvSpPr>
            <p:spPr bwMode="auto">
              <a:xfrm>
                <a:off x="2727" y="1129"/>
                <a:ext cx="0" cy="747"/>
              </a:xfrm>
              <a:prstGeom prst="line">
                <a:avLst/>
              </a:prstGeom>
              <a:noFill/>
              <a:ln w="12700">
                <a:solidFill>
                  <a:schemeClr val="tx1"/>
                </a:solidFill>
                <a:round/>
                <a:headEnd/>
                <a:tailEnd type="none" w="lg" len="lg"/>
              </a:ln>
              <a:effectLst/>
            </p:spPr>
            <p:txBody>
              <a:bodyPr/>
              <a:lstStyle/>
              <a:p>
                <a:endParaRPr lang="en-US"/>
              </a:p>
            </p:txBody>
          </p:sp>
          <p:grpSp>
            <p:nvGrpSpPr>
              <p:cNvPr id="4" name="Group 7"/>
              <p:cNvGrpSpPr>
                <a:grpSpLocks/>
              </p:cNvGrpSpPr>
              <p:nvPr/>
            </p:nvGrpSpPr>
            <p:grpSpPr bwMode="auto">
              <a:xfrm>
                <a:off x="2239" y="1876"/>
                <a:ext cx="977" cy="851"/>
                <a:chOff x="2239" y="1876"/>
                <a:chExt cx="977" cy="851"/>
              </a:xfrm>
            </p:grpSpPr>
            <p:sp>
              <p:nvSpPr>
                <p:cNvPr id="368648" name="Line 8"/>
                <p:cNvSpPr>
                  <a:spLocks noChangeShapeType="1"/>
                </p:cNvSpPr>
                <p:nvPr/>
              </p:nvSpPr>
              <p:spPr bwMode="auto">
                <a:xfrm flipH="1">
                  <a:off x="2239" y="1876"/>
                  <a:ext cx="485" cy="841"/>
                </a:xfrm>
                <a:prstGeom prst="line">
                  <a:avLst/>
                </a:prstGeom>
                <a:noFill/>
                <a:ln w="12700">
                  <a:solidFill>
                    <a:schemeClr val="tx1"/>
                  </a:solidFill>
                  <a:round/>
                  <a:headEnd/>
                  <a:tailEnd type="none" w="lg" len="lg"/>
                </a:ln>
                <a:effectLst/>
              </p:spPr>
              <p:txBody>
                <a:bodyPr/>
                <a:lstStyle/>
                <a:p>
                  <a:endParaRPr lang="en-US"/>
                </a:p>
              </p:txBody>
            </p:sp>
            <p:sp>
              <p:nvSpPr>
                <p:cNvPr id="368649" name="Line 9"/>
                <p:cNvSpPr>
                  <a:spLocks noChangeShapeType="1"/>
                </p:cNvSpPr>
                <p:nvPr/>
              </p:nvSpPr>
              <p:spPr bwMode="auto">
                <a:xfrm>
                  <a:off x="2725" y="1876"/>
                  <a:ext cx="491" cy="851"/>
                </a:xfrm>
                <a:prstGeom prst="line">
                  <a:avLst/>
                </a:prstGeom>
                <a:noFill/>
                <a:ln w="12700">
                  <a:solidFill>
                    <a:schemeClr val="tx1"/>
                  </a:solidFill>
                  <a:round/>
                  <a:headEnd/>
                  <a:tailEnd type="none" w="lg" len="lg"/>
                </a:ln>
                <a:effectLst/>
              </p:spPr>
              <p:txBody>
                <a:bodyPr/>
                <a:lstStyle/>
                <a:p>
                  <a:endParaRPr lang="en-US"/>
                </a:p>
              </p:txBody>
            </p:sp>
          </p:grpSp>
          <p:sp>
            <p:nvSpPr>
              <p:cNvPr id="368650" name="Line 10"/>
              <p:cNvSpPr>
                <a:spLocks noChangeShapeType="1"/>
              </p:cNvSpPr>
              <p:nvPr/>
            </p:nvSpPr>
            <p:spPr bwMode="auto">
              <a:xfrm>
                <a:off x="2260" y="1331"/>
                <a:ext cx="934" cy="0"/>
              </a:xfrm>
              <a:prstGeom prst="line">
                <a:avLst/>
              </a:prstGeom>
              <a:noFill/>
              <a:ln w="12700">
                <a:solidFill>
                  <a:schemeClr val="tx1"/>
                </a:solidFill>
                <a:round/>
                <a:headEnd/>
                <a:tailEnd type="none" w="lg" len="lg"/>
              </a:ln>
              <a:effectLst/>
            </p:spPr>
            <p:txBody>
              <a:bodyPr/>
              <a:lstStyle/>
              <a:p>
                <a:endParaRPr lang="en-US"/>
              </a:p>
            </p:txBody>
          </p:sp>
        </p:grpSp>
        <p:sp>
          <p:nvSpPr>
            <p:cNvPr id="368651" name="Text Box 11"/>
            <p:cNvSpPr txBox="1">
              <a:spLocks noChangeArrowheads="1"/>
            </p:cNvSpPr>
            <p:nvPr/>
          </p:nvSpPr>
          <p:spPr bwMode="auto">
            <a:xfrm>
              <a:off x="4129" y="2390"/>
              <a:ext cx="612" cy="404"/>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800">
                  <a:latin typeface="Times New Roman" pitchFamily="18" charset="0"/>
                  <a:cs typeface="Arial" pitchFamily="34" charset="0"/>
                </a:rPr>
                <a:t>resource</a:t>
              </a:r>
              <a:br>
                <a:rPr lang="en-US" sz="1800">
                  <a:latin typeface="Times New Roman" pitchFamily="18" charset="0"/>
                  <a:cs typeface="Arial" pitchFamily="34" charset="0"/>
                </a:rPr>
              </a:br>
              <a:r>
                <a:rPr lang="en-US" sz="1800">
                  <a:latin typeface="Times New Roman" pitchFamily="18" charset="0"/>
                  <a:cs typeface="Arial" pitchFamily="34" charset="0"/>
                </a:rPr>
                <a:t>manager</a:t>
              </a:r>
              <a:endParaRPr lang="en-CA" sz="1800">
                <a:latin typeface="Times New Roman" pitchFamily="18" charset="0"/>
                <a:cs typeface="Arial" pitchFamily="34" charset="0"/>
              </a:endParaRPr>
            </a:p>
          </p:txBody>
        </p:sp>
      </p:grpSp>
      <p:sp>
        <p:nvSpPr>
          <p:cNvPr id="368652" name="Line 12"/>
          <p:cNvSpPr>
            <a:spLocks noChangeShapeType="1"/>
          </p:cNvSpPr>
          <p:nvPr/>
        </p:nvSpPr>
        <p:spPr bwMode="auto">
          <a:xfrm>
            <a:off x="1897063" y="2816225"/>
            <a:ext cx="0" cy="3871913"/>
          </a:xfrm>
          <a:prstGeom prst="line">
            <a:avLst/>
          </a:prstGeom>
          <a:noFill/>
          <a:ln w="25400" cap="rnd">
            <a:solidFill>
              <a:schemeClr val="tx1"/>
            </a:solidFill>
            <a:prstDash val="sysDot"/>
            <a:round/>
            <a:headEnd/>
            <a:tailEnd type="none" w="lg" len="lg"/>
          </a:ln>
          <a:effectLst/>
        </p:spPr>
        <p:txBody>
          <a:bodyPr/>
          <a:lstStyle/>
          <a:p>
            <a:endParaRPr lang="en-US"/>
          </a:p>
        </p:txBody>
      </p:sp>
      <p:sp>
        <p:nvSpPr>
          <p:cNvPr id="368653" name="Rectangle 13"/>
          <p:cNvSpPr>
            <a:spLocks noChangeArrowheads="1"/>
          </p:cNvSpPr>
          <p:nvPr/>
        </p:nvSpPr>
        <p:spPr bwMode="auto">
          <a:xfrm>
            <a:off x="1820863" y="3059113"/>
            <a:ext cx="152400" cy="1108075"/>
          </a:xfrm>
          <a:prstGeom prst="rect">
            <a:avLst/>
          </a:prstGeom>
          <a:solidFill>
            <a:schemeClr val="bg1"/>
          </a:solidFill>
          <a:ln w="25400">
            <a:solidFill>
              <a:schemeClr val="tx1"/>
            </a:solidFill>
            <a:miter lim="800000"/>
            <a:headEnd/>
            <a:tailEnd type="none" w="lg" len="lg"/>
          </a:ln>
          <a:effectLst/>
        </p:spPr>
        <p:txBody>
          <a:bodyPr wrap="none" anchor="ctr"/>
          <a:lstStyle/>
          <a:p>
            <a:endParaRPr lang="en-US"/>
          </a:p>
        </p:txBody>
      </p:sp>
      <p:sp>
        <p:nvSpPr>
          <p:cNvPr id="368654" name="Rectangle 14"/>
          <p:cNvSpPr>
            <a:spLocks noChangeArrowheads="1"/>
          </p:cNvSpPr>
          <p:nvPr/>
        </p:nvSpPr>
        <p:spPr bwMode="auto">
          <a:xfrm>
            <a:off x="1820863" y="4410075"/>
            <a:ext cx="152400" cy="1106488"/>
          </a:xfrm>
          <a:prstGeom prst="rect">
            <a:avLst/>
          </a:prstGeom>
          <a:solidFill>
            <a:schemeClr val="bg1"/>
          </a:solidFill>
          <a:ln w="25400">
            <a:solidFill>
              <a:schemeClr val="tx1"/>
            </a:solidFill>
            <a:miter lim="800000"/>
            <a:headEnd/>
            <a:tailEnd type="none" w="lg" len="lg"/>
          </a:ln>
          <a:effectLst/>
        </p:spPr>
        <p:txBody>
          <a:bodyPr wrap="none" anchor="ctr"/>
          <a:lstStyle/>
          <a:p>
            <a:endParaRPr lang="en-US"/>
          </a:p>
        </p:txBody>
      </p:sp>
      <p:sp>
        <p:nvSpPr>
          <p:cNvPr id="368655" name="Rectangle 15"/>
          <p:cNvSpPr>
            <a:spLocks noChangeArrowheads="1"/>
          </p:cNvSpPr>
          <p:nvPr/>
        </p:nvSpPr>
        <p:spPr bwMode="auto">
          <a:xfrm>
            <a:off x="1820863" y="5700713"/>
            <a:ext cx="152400" cy="1106487"/>
          </a:xfrm>
          <a:prstGeom prst="rect">
            <a:avLst/>
          </a:prstGeom>
          <a:solidFill>
            <a:schemeClr val="bg1"/>
          </a:solidFill>
          <a:ln w="25400">
            <a:solidFill>
              <a:schemeClr val="tx1"/>
            </a:solidFill>
            <a:miter lim="800000"/>
            <a:headEnd/>
            <a:tailEnd type="none" w="lg" len="lg"/>
          </a:ln>
          <a:effectLst/>
        </p:spPr>
        <p:txBody>
          <a:bodyPr wrap="none" anchor="ctr"/>
          <a:lstStyle/>
          <a:p>
            <a:endParaRPr lang="en-US"/>
          </a:p>
        </p:txBody>
      </p:sp>
      <p:sp>
        <p:nvSpPr>
          <p:cNvPr id="368656" name="Rectangle 16"/>
          <p:cNvSpPr>
            <a:spLocks noChangeArrowheads="1"/>
          </p:cNvSpPr>
          <p:nvPr/>
        </p:nvSpPr>
        <p:spPr bwMode="auto">
          <a:xfrm>
            <a:off x="2808288" y="2238375"/>
            <a:ext cx="1716087" cy="503238"/>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sz="1600" u="sng">
                <a:latin typeface="Times New Roman" pitchFamily="18" charset="0"/>
                <a:cs typeface="Arial" pitchFamily="34" charset="0"/>
              </a:rPr>
              <a:t>Res. Mgr. Win: UI</a:t>
            </a:r>
            <a:endParaRPr lang="en-CA" sz="1600" u="sng">
              <a:latin typeface="Times New Roman" pitchFamily="18" charset="0"/>
              <a:cs typeface="Arial" pitchFamily="34" charset="0"/>
            </a:endParaRPr>
          </a:p>
        </p:txBody>
      </p:sp>
      <p:sp>
        <p:nvSpPr>
          <p:cNvPr id="368657" name="Rectangle 17"/>
          <p:cNvSpPr>
            <a:spLocks noChangeArrowheads="1"/>
          </p:cNvSpPr>
          <p:nvPr/>
        </p:nvSpPr>
        <p:spPr bwMode="auto">
          <a:xfrm>
            <a:off x="4889500" y="2252663"/>
            <a:ext cx="912813" cy="4889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sz="1600" u="sng">
                <a:latin typeface="Times New Roman" pitchFamily="18" charset="0"/>
                <a:cs typeface="Arial" pitchFamily="34" charset="0"/>
              </a:rPr>
              <a:t>:Worker</a:t>
            </a:r>
            <a:endParaRPr lang="en-CA" sz="1600" u="sng">
              <a:latin typeface="Times New Roman" pitchFamily="18" charset="0"/>
              <a:cs typeface="Arial" pitchFamily="34" charset="0"/>
            </a:endParaRPr>
          </a:p>
        </p:txBody>
      </p:sp>
      <p:sp>
        <p:nvSpPr>
          <p:cNvPr id="368658" name="Rectangle 18"/>
          <p:cNvSpPr>
            <a:spLocks noChangeArrowheads="1"/>
          </p:cNvSpPr>
          <p:nvPr/>
        </p:nvSpPr>
        <p:spPr bwMode="auto">
          <a:xfrm>
            <a:off x="6153150" y="2252663"/>
            <a:ext cx="911225" cy="4889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sz="1600" u="sng">
                <a:latin typeface="Times New Roman" pitchFamily="18" charset="0"/>
                <a:cs typeface="Arial" pitchFamily="34" charset="0"/>
              </a:rPr>
              <a:t>:Skill</a:t>
            </a:r>
            <a:endParaRPr lang="en-CA" sz="1600" u="sng">
              <a:latin typeface="Times New Roman" pitchFamily="18" charset="0"/>
              <a:cs typeface="Arial" pitchFamily="34" charset="0"/>
            </a:endParaRPr>
          </a:p>
        </p:txBody>
      </p:sp>
      <p:sp>
        <p:nvSpPr>
          <p:cNvPr id="368659" name="Rectangle 19"/>
          <p:cNvSpPr>
            <a:spLocks noChangeArrowheads="1"/>
          </p:cNvSpPr>
          <p:nvPr/>
        </p:nvSpPr>
        <p:spPr bwMode="auto">
          <a:xfrm>
            <a:off x="7485063" y="2252663"/>
            <a:ext cx="912812" cy="488950"/>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algn="ctr" defTabSz="911225" eaLnBrk="1" hangingPunct="1"/>
            <a:r>
              <a:rPr lang="en-US" sz="1600" u="sng">
                <a:latin typeface="Times New Roman" pitchFamily="18" charset="0"/>
                <a:cs typeface="Arial" pitchFamily="34" charset="0"/>
              </a:rPr>
              <a:t>:SkillLevel</a:t>
            </a:r>
            <a:endParaRPr lang="en-CA" sz="1600" u="sng">
              <a:latin typeface="Times New Roman" pitchFamily="18" charset="0"/>
              <a:cs typeface="Arial" pitchFamily="34" charset="0"/>
            </a:endParaRPr>
          </a:p>
        </p:txBody>
      </p:sp>
      <p:sp>
        <p:nvSpPr>
          <p:cNvPr id="368660" name="Line 20"/>
          <p:cNvSpPr>
            <a:spLocks noChangeShapeType="1"/>
          </p:cNvSpPr>
          <p:nvPr/>
        </p:nvSpPr>
        <p:spPr bwMode="auto">
          <a:xfrm>
            <a:off x="3641725" y="2816225"/>
            <a:ext cx="0" cy="4006850"/>
          </a:xfrm>
          <a:prstGeom prst="line">
            <a:avLst/>
          </a:prstGeom>
          <a:noFill/>
          <a:ln w="25400" cap="rnd">
            <a:solidFill>
              <a:schemeClr val="tx1"/>
            </a:solidFill>
            <a:prstDash val="sysDot"/>
            <a:round/>
            <a:headEnd/>
            <a:tailEnd type="none" w="lg" len="lg"/>
          </a:ln>
          <a:effectLst/>
        </p:spPr>
        <p:txBody>
          <a:bodyPr/>
          <a:lstStyle/>
          <a:p>
            <a:endParaRPr lang="en-US"/>
          </a:p>
        </p:txBody>
      </p:sp>
      <p:sp>
        <p:nvSpPr>
          <p:cNvPr id="368661" name="Rectangle 21"/>
          <p:cNvSpPr>
            <a:spLocks noChangeArrowheads="1"/>
          </p:cNvSpPr>
          <p:nvPr/>
        </p:nvSpPr>
        <p:spPr bwMode="auto">
          <a:xfrm>
            <a:off x="3567113" y="3281363"/>
            <a:ext cx="165100" cy="619125"/>
          </a:xfrm>
          <a:prstGeom prst="rect">
            <a:avLst/>
          </a:prstGeom>
          <a:solidFill>
            <a:schemeClr val="bg1"/>
          </a:solidFill>
          <a:ln w="25400">
            <a:solidFill>
              <a:schemeClr val="tx1"/>
            </a:solidFill>
            <a:miter lim="800000"/>
            <a:headEnd/>
            <a:tailEnd type="none" w="lg" len="lg"/>
          </a:ln>
          <a:effectLst/>
        </p:spPr>
        <p:txBody>
          <a:bodyPr wrap="none" anchor="ctr"/>
          <a:lstStyle/>
          <a:p>
            <a:endParaRPr lang="en-US"/>
          </a:p>
        </p:txBody>
      </p:sp>
      <p:sp>
        <p:nvSpPr>
          <p:cNvPr id="368662" name="Rectangle 22"/>
          <p:cNvSpPr>
            <a:spLocks noChangeArrowheads="1"/>
          </p:cNvSpPr>
          <p:nvPr/>
        </p:nvSpPr>
        <p:spPr bwMode="auto">
          <a:xfrm>
            <a:off x="3567113" y="4552950"/>
            <a:ext cx="150812" cy="590550"/>
          </a:xfrm>
          <a:prstGeom prst="rect">
            <a:avLst/>
          </a:prstGeom>
          <a:solidFill>
            <a:schemeClr val="bg1"/>
          </a:solidFill>
          <a:ln w="25400">
            <a:solidFill>
              <a:schemeClr val="tx1"/>
            </a:solidFill>
            <a:miter lim="800000"/>
            <a:headEnd/>
            <a:tailEnd type="none" w="lg" len="lg"/>
          </a:ln>
          <a:effectLst/>
        </p:spPr>
        <p:txBody>
          <a:bodyPr wrap="none" anchor="ctr"/>
          <a:lstStyle/>
          <a:p>
            <a:endParaRPr lang="en-US"/>
          </a:p>
        </p:txBody>
      </p:sp>
      <p:sp>
        <p:nvSpPr>
          <p:cNvPr id="368663" name="Rectangle 23"/>
          <p:cNvSpPr>
            <a:spLocks noChangeArrowheads="1"/>
          </p:cNvSpPr>
          <p:nvPr/>
        </p:nvSpPr>
        <p:spPr bwMode="auto">
          <a:xfrm>
            <a:off x="3567113" y="5922963"/>
            <a:ext cx="166687" cy="590550"/>
          </a:xfrm>
          <a:prstGeom prst="rect">
            <a:avLst/>
          </a:prstGeom>
          <a:solidFill>
            <a:schemeClr val="bg1"/>
          </a:solidFill>
          <a:ln w="25400">
            <a:solidFill>
              <a:schemeClr val="tx1"/>
            </a:solidFill>
            <a:miter lim="800000"/>
            <a:headEnd/>
            <a:tailEnd type="none" w="lg" len="lg"/>
          </a:ln>
          <a:effectLst/>
        </p:spPr>
        <p:txBody>
          <a:bodyPr wrap="none" anchor="ctr"/>
          <a:lstStyle/>
          <a:p>
            <a:endParaRPr lang="en-US"/>
          </a:p>
        </p:txBody>
      </p:sp>
      <p:grpSp>
        <p:nvGrpSpPr>
          <p:cNvPr id="5" name="Group 24"/>
          <p:cNvGrpSpPr>
            <a:grpSpLocks/>
          </p:cNvGrpSpPr>
          <p:nvPr/>
        </p:nvGrpSpPr>
        <p:grpSpPr bwMode="auto">
          <a:xfrm>
            <a:off x="1973263" y="3000375"/>
            <a:ext cx="1593850" cy="336550"/>
            <a:chOff x="1248" y="1528"/>
            <a:chExt cx="1008" cy="212"/>
          </a:xfrm>
        </p:grpSpPr>
        <p:sp>
          <p:nvSpPr>
            <p:cNvPr id="368665" name="Line 25"/>
            <p:cNvSpPr>
              <a:spLocks noChangeShapeType="1"/>
            </p:cNvSpPr>
            <p:nvPr/>
          </p:nvSpPr>
          <p:spPr bwMode="auto">
            <a:xfrm>
              <a:off x="1248" y="1711"/>
              <a:ext cx="1008" cy="0"/>
            </a:xfrm>
            <a:prstGeom prst="line">
              <a:avLst/>
            </a:prstGeom>
            <a:noFill/>
            <a:ln w="25400">
              <a:solidFill>
                <a:schemeClr val="tx1"/>
              </a:solidFill>
              <a:round/>
              <a:headEnd/>
              <a:tailEnd type="triangle" w="lg" len="lg"/>
            </a:ln>
            <a:effectLst/>
          </p:spPr>
          <p:txBody>
            <a:bodyPr/>
            <a:lstStyle/>
            <a:p>
              <a:endParaRPr lang="en-US"/>
            </a:p>
          </p:txBody>
        </p:sp>
        <p:sp>
          <p:nvSpPr>
            <p:cNvPr id="368666" name="Text Box 26"/>
            <p:cNvSpPr txBox="1">
              <a:spLocks noChangeArrowheads="1"/>
            </p:cNvSpPr>
            <p:nvPr/>
          </p:nvSpPr>
          <p:spPr bwMode="auto">
            <a:xfrm>
              <a:off x="1344" y="1528"/>
              <a:ext cx="718" cy="2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find worker</a:t>
              </a:r>
              <a:endParaRPr lang="en-CA" sz="1600">
                <a:latin typeface="Times New Roman" pitchFamily="18" charset="0"/>
                <a:cs typeface="Arial" pitchFamily="34" charset="0"/>
              </a:endParaRPr>
            </a:p>
          </p:txBody>
        </p:sp>
      </p:grpSp>
      <p:grpSp>
        <p:nvGrpSpPr>
          <p:cNvPr id="6" name="Group 27"/>
          <p:cNvGrpSpPr>
            <a:grpSpLocks/>
          </p:cNvGrpSpPr>
          <p:nvPr/>
        </p:nvGrpSpPr>
        <p:grpSpPr bwMode="auto">
          <a:xfrm>
            <a:off x="1973263" y="4260850"/>
            <a:ext cx="1593850" cy="336550"/>
            <a:chOff x="1248" y="1528"/>
            <a:chExt cx="1008" cy="212"/>
          </a:xfrm>
        </p:grpSpPr>
        <p:sp>
          <p:nvSpPr>
            <p:cNvPr id="368668" name="Line 28"/>
            <p:cNvSpPr>
              <a:spLocks noChangeShapeType="1"/>
            </p:cNvSpPr>
            <p:nvPr/>
          </p:nvSpPr>
          <p:spPr bwMode="auto">
            <a:xfrm>
              <a:off x="1248" y="1711"/>
              <a:ext cx="1008" cy="0"/>
            </a:xfrm>
            <a:prstGeom prst="line">
              <a:avLst/>
            </a:prstGeom>
            <a:noFill/>
            <a:ln w="25400">
              <a:solidFill>
                <a:schemeClr val="tx1"/>
              </a:solidFill>
              <a:round/>
              <a:headEnd/>
              <a:tailEnd type="triangle" w="lg" len="lg"/>
            </a:ln>
            <a:effectLst/>
          </p:spPr>
          <p:txBody>
            <a:bodyPr/>
            <a:lstStyle/>
            <a:p>
              <a:endParaRPr lang="en-US"/>
            </a:p>
          </p:txBody>
        </p:sp>
        <p:sp>
          <p:nvSpPr>
            <p:cNvPr id="368669" name="Text Box 29"/>
            <p:cNvSpPr txBox="1">
              <a:spLocks noChangeArrowheads="1"/>
            </p:cNvSpPr>
            <p:nvPr/>
          </p:nvSpPr>
          <p:spPr bwMode="auto">
            <a:xfrm>
              <a:off x="1344" y="1528"/>
              <a:ext cx="577" cy="212"/>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find skill</a:t>
              </a:r>
              <a:endParaRPr lang="en-CA" sz="1600">
                <a:latin typeface="Times New Roman" pitchFamily="18" charset="0"/>
                <a:cs typeface="Arial" pitchFamily="34" charset="0"/>
              </a:endParaRPr>
            </a:p>
          </p:txBody>
        </p:sp>
      </p:grpSp>
      <p:grpSp>
        <p:nvGrpSpPr>
          <p:cNvPr id="7" name="Group 30"/>
          <p:cNvGrpSpPr>
            <a:grpSpLocks/>
          </p:cNvGrpSpPr>
          <p:nvPr/>
        </p:nvGrpSpPr>
        <p:grpSpPr bwMode="auto">
          <a:xfrm>
            <a:off x="1973263" y="5627688"/>
            <a:ext cx="1593850" cy="579437"/>
            <a:chOff x="1248" y="1528"/>
            <a:chExt cx="1008" cy="366"/>
          </a:xfrm>
        </p:grpSpPr>
        <p:sp>
          <p:nvSpPr>
            <p:cNvPr id="368671" name="Line 31"/>
            <p:cNvSpPr>
              <a:spLocks noChangeShapeType="1"/>
            </p:cNvSpPr>
            <p:nvPr/>
          </p:nvSpPr>
          <p:spPr bwMode="auto">
            <a:xfrm>
              <a:off x="1248" y="1711"/>
              <a:ext cx="1008" cy="0"/>
            </a:xfrm>
            <a:prstGeom prst="line">
              <a:avLst/>
            </a:prstGeom>
            <a:noFill/>
            <a:ln w="25400">
              <a:solidFill>
                <a:schemeClr val="tx1"/>
              </a:solidFill>
              <a:round/>
              <a:headEnd/>
              <a:tailEnd type="triangle" w="lg" len="lg"/>
            </a:ln>
            <a:effectLst/>
          </p:spPr>
          <p:txBody>
            <a:bodyPr/>
            <a:lstStyle/>
            <a:p>
              <a:endParaRPr lang="en-US"/>
            </a:p>
          </p:txBody>
        </p:sp>
        <p:sp>
          <p:nvSpPr>
            <p:cNvPr id="368672" name="Text Box 32"/>
            <p:cNvSpPr txBox="1">
              <a:spLocks noChangeArrowheads="1"/>
            </p:cNvSpPr>
            <p:nvPr/>
          </p:nvSpPr>
          <p:spPr bwMode="auto">
            <a:xfrm>
              <a:off x="1344" y="1528"/>
              <a:ext cx="691" cy="366"/>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assign skill</a:t>
              </a:r>
              <a:br>
                <a:rPr lang="en-US" sz="1600">
                  <a:latin typeface="Times New Roman" pitchFamily="18" charset="0"/>
                  <a:cs typeface="Arial" pitchFamily="34" charset="0"/>
                </a:rPr>
              </a:br>
              <a:r>
                <a:rPr lang="en-US" sz="1600">
                  <a:latin typeface="Times New Roman" pitchFamily="18" charset="0"/>
                  <a:cs typeface="Arial" pitchFamily="34" charset="0"/>
                </a:rPr>
                <a:t>to worker</a:t>
              </a:r>
              <a:endParaRPr lang="en-CA" sz="1600">
                <a:latin typeface="Times New Roman" pitchFamily="18" charset="0"/>
                <a:cs typeface="Arial" pitchFamily="34" charset="0"/>
              </a:endParaRPr>
            </a:p>
          </p:txBody>
        </p:sp>
      </p:grpSp>
      <p:sp>
        <p:nvSpPr>
          <p:cNvPr id="368673" name="Line 33"/>
          <p:cNvSpPr>
            <a:spLocks noChangeShapeType="1"/>
          </p:cNvSpPr>
          <p:nvPr/>
        </p:nvSpPr>
        <p:spPr bwMode="auto">
          <a:xfrm>
            <a:off x="5356225" y="2816225"/>
            <a:ext cx="0" cy="4006850"/>
          </a:xfrm>
          <a:prstGeom prst="line">
            <a:avLst/>
          </a:prstGeom>
          <a:noFill/>
          <a:ln w="25400" cap="rnd">
            <a:solidFill>
              <a:schemeClr val="tx1"/>
            </a:solidFill>
            <a:prstDash val="sysDot"/>
            <a:round/>
            <a:headEnd/>
            <a:tailEnd type="none" w="lg" len="lg"/>
          </a:ln>
          <a:effectLst/>
        </p:spPr>
        <p:txBody>
          <a:bodyPr/>
          <a:lstStyle/>
          <a:p>
            <a:endParaRPr lang="en-US"/>
          </a:p>
        </p:txBody>
      </p:sp>
      <p:sp>
        <p:nvSpPr>
          <p:cNvPr id="368674" name="Rectangle 34"/>
          <p:cNvSpPr>
            <a:spLocks noChangeArrowheads="1"/>
          </p:cNvSpPr>
          <p:nvPr/>
        </p:nvSpPr>
        <p:spPr bwMode="auto">
          <a:xfrm>
            <a:off x="5280025" y="3508375"/>
            <a:ext cx="182563" cy="392113"/>
          </a:xfrm>
          <a:prstGeom prst="rect">
            <a:avLst/>
          </a:prstGeom>
          <a:solidFill>
            <a:schemeClr val="bg1"/>
          </a:solidFill>
          <a:ln w="25400">
            <a:solidFill>
              <a:schemeClr val="tx1"/>
            </a:solidFill>
            <a:miter lim="800000"/>
            <a:headEnd/>
            <a:tailEnd type="none" w="lg" len="lg"/>
          </a:ln>
          <a:effectLst/>
        </p:spPr>
        <p:txBody>
          <a:bodyPr wrap="none" anchor="ctr"/>
          <a:lstStyle/>
          <a:p>
            <a:endParaRPr lang="en-US"/>
          </a:p>
        </p:txBody>
      </p:sp>
      <p:sp>
        <p:nvSpPr>
          <p:cNvPr id="368675" name="Line 35"/>
          <p:cNvSpPr>
            <a:spLocks noChangeShapeType="1"/>
          </p:cNvSpPr>
          <p:nvPr/>
        </p:nvSpPr>
        <p:spPr bwMode="auto">
          <a:xfrm>
            <a:off x="6600825" y="2816225"/>
            <a:ext cx="0" cy="4006850"/>
          </a:xfrm>
          <a:prstGeom prst="line">
            <a:avLst/>
          </a:prstGeom>
          <a:noFill/>
          <a:ln w="25400" cap="rnd">
            <a:solidFill>
              <a:schemeClr val="tx1"/>
            </a:solidFill>
            <a:prstDash val="sysDot"/>
            <a:round/>
            <a:headEnd/>
            <a:tailEnd type="none" w="lg" len="lg"/>
          </a:ln>
          <a:effectLst/>
        </p:spPr>
        <p:txBody>
          <a:bodyPr/>
          <a:lstStyle/>
          <a:p>
            <a:endParaRPr lang="en-US"/>
          </a:p>
        </p:txBody>
      </p:sp>
      <p:sp>
        <p:nvSpPr>
          <p:cNvPr id="368676" name="Rectangle 36"/>
          <p:cNvSpPr>
            <a:spLocks noChangeArrowheads="1"/>
          </p:cNvSpPr>
          <p:nvPr/>
        </p:nvSpPr>
        <p:spPr bwMode="auto">
          <a:xfrm>
            <a:off x="6524625" y="4719638"/>
            <a:ext cx="150813" cy="423862"/>
          </a:xfrm>
          <a:prstGeom prst="rect">
            <a:avLst/>
          </a:prstGeom>
          <a:solidFill>
            <a:schemeClr val="bg1"/>
          </a:solidFill>
          <a:ln w="25400">
            <a:solidFill>
              <a:schemeClr val="tx1"/>
            </a:solidFill>
            <a:miter lim="800000"/>
            <a:headEnd/>
            <a:tailEnd type="none" w="lg" len="lg"/>
          </a:ln>
          <a:effectLst/>
        </p:spPr>
        <p:txBody>
          <a:bodyPr wrap="none" anchor="ctr"/>
          <a:lstStyle/>
          <a:p>
            <a:endParaRPr lang="en-US"/>
          </a:p>
        </p:txBody>
      </p:sp>
      <p:sp>
        <p:nvSpPr>
          <p:cNvPr id="368677" name="Line 37"/>
          <p:cNvSpPr>
            <a:spLocks noChangeShapeType="1"/>
          </p:cNvSpPr>
          <p:nvPr/>
        </p:nvSpPr>
        <p:spPr bwMode="auto">
          <a:xfrm>
            <a:off x="7950200" y="2816225"/>
            <a:ext cx="0" cy="4006850"/>
          </a:xfrm>
          <a:prstGeom prst="line">
            <a:avLst/>
          </a:prstGeom>
          <a:noFill/>
          <a:ln w="25400" cap="rnd">
            <a:solidFill>
              <a:schemeClr val="tx1"/>
            </a:solidFill>
            <a:prstDash val="sysDot"/>
            <a:round/>
            <a:headEnd/>
            <a:tailEnd type="none" w="lg" len="lg"/>
          </a:ln>
          <a:effectLst/>
        </p:spPr>
        <p:txBody>
          <a:bodyPr/>
          <a:lstStyle/>
          <a:p>
            <a:endParaRPr lang="en-US"/>
          </a:p>
        </p:txBody>
      </p:sp>
      <p:sp>
        <p:nvSpPr>
          <p:cNvPr id="368678" name="Rectangle 38"/>
          <p:cNvSpPr>
            <a:spLocks noChangeArrowheads="1"/>
          </p:cNvSpPr>
          <p:nvPr/>
        </p:nvSpPr>
        <p:spPr bwMode="auto">
          <a:xfrm>
            <a:off x="7874000" y="6196013"/>
            <a:ext cx="184150" cy="317500"/>
          </a:xfrm>
          <a:prstGeom prst="rect">
            <a:avLst/>
          </a:prstGeom>
          <a:solidFill>
            <a:schemeClr val="bg1"/>
          </a:solidFill>
          <a:ln w="25400">
            <a:solidFill>
              <a:schemeClr val="tx1"/>
            </a:solidFill>
            <a:miter lim="800000"/>
            <a:headEnd/>
            <a:tailEnd type="none" w="lg" len="lg"/>
          </a:ln>
          <a:effectLst/>
        </p:spPr>
        <p:txBody>
          <a:bodyPr wrap="none" anchor="ctr"/>
          <a:lstStyle/>
          <a:p>
            <a:endParaRPr lang="en-US"/>
          </a:p>
        </p:txBody>
      </p:sp>
      <p:grpSp>
        <p:nvGrpSpPr>
          <p:cNvPr id="8" name="Group 39"/>
          <p:cNvGrpSpPr>
            <a:grpSpLocks/>
          </p:cNvGrpSpPr>
          <p:nvPr/>
        </p:nvGrpSpPr>
        <p:grpSpPr bwMode="auto">
          <a:xfrm>
            <a:off x="3735388" y="3228975"/>
            <a:ext cx="1547812" cy="581025"/>
            <a:chOff x="1248" y="1528"/>
            <a:chExt cx="1008" cy="368"/>
          </a:xfrm>
        </p:grpSpPr>
        <p:sp>
          <p:nvSpPr>
            <p:cNvPr id="368680" name="Line 40"/>
            <p:cNvSpPr>
              <a:spLocks noChangeShapeType="1"/>
            </p:cNvSpPr>
            <p:nvPr/>
          </p:nvSpPr>
          <p:spPr bwMode="auto">
            <a:xfrm>
              <a:off x="1248" y="1711"/>
              <a:ext cx="1008" cy="0"/>
            </a:xfrm>
            <a:prstGeom prst="line">
              <a:avLst/>
            </a:prstGeom>
            <a:noFill/>
            <a:ln w="25400">
              <a:solidFill>
                <a:schemeClr val="tx1"/>
              </a:solidFill>
              <a:round/>
              <a:headEnd/>
              <a:tailEnd type="triangle" w="lg" len="lg"/>
            </a:ln>
            <a:effectLst/>
          </p:spPr>
          <p:txBody>
            <a:bodyPr/>
            <a:lstStyle/>
            <a:p>
              <a:endParaRPr lang="en-US"/>
            </a:p>
          </p:txBody>
        </p:sp>
        <p:sp>
          <p:nvSpPr>
            <p:cNvPr id="368681" name="Text Box 41"/>
            <p:cNvSpPr txBox="1">
              <a:spLocks noChangeArrowheads="1"/>
            </p:cNvSpPr>
            <p:nvPr/>
          </p:nvSpPr>
          <p:spPr bwMode="auto">
            <a:xfrm>
              <a:off x="1344" y="1528"/>
              <a:ext cx="740" cy="368"/>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find worker</a:t>
              </a:r>
              <a:br>
                <a:rPr lang="en-US" sz="1600">
                  <a:latin typeface="Times New Roman" pitchFamily="18" charset="0"/>
                  <a:cs typeface="Arial" pitchFamily="34" charset="0"/>
                </a:rPr>
              </a:br>
              <a:r>
                <a:rPr lang="en-US" sz="1600">
                  <a:latin typeface="Times New Roman" pitchFamily="18" charset="0"/>
                  <a:cs typeface="Arial" pitchFamily="34" charset="0"/>
                </a:rPr>
                <a:t>by name</a:t>
              </a:r>
              <a:endParaRPr lang="en-CA" sz="1600">
                <a:latin typeface="Times New Roman" pitchFamily="18" charset="0"/>
                <a:cs typeface="Arial" pitchFamily="34" charset="0"/>
              </a:endParaRPr>
            </a:p>
          </p:txBody>
        </p:sp>
      </p:grpSp>
      <p:grpSp>
        <p:nvGrpSpPr>
          <p:cNvPr id="9" name="Group 42"/>
          <p:cNvGrpSpPr>
            <a:grpSpLocks/>
          </p:cNvGrpSpPr>
          <p:nvPr/>
        </p:nvGrpSpPr>
        <p:grpSpPr bwMode="auto">
          <a:xfrm>
            <a:off x="3735388" y="4441825"/>
            <a:ext cx="2808287" cy="336550"/>
            <a:chOff x="1248" y="1528"/>
            <a:chExt cx="1008" cy="213"/>
          </a:xfrm>
        </p:grpSpPr>
        <p:sp>
          <p:nvSpPr>
            <p:cNvPr id="368683" name="Line 43"/>
            <p:cNvSpPr>
              <a:spLocks noChangeShapeType="1"/>
            </p:cNvSpPr>
            <p:nvPr/>
          </p:nvSpPr>
          <p:spPr bwMode="auto">
            <a:xfrm>
              <a:off x="1248" y="1711"/>
              <a:ext cx="1008" cy="0"/>
            </a:xfrm>
            <a:prstGeom prst="line">
              <a:avLst/>
            </a:prstGeom>
            <a:noFill/>
            <a:ln w="25400">
              <a:solidFill>
                <a:schemeClr val="tx1"/>
              </a:solidFill>
              <a:round/>
              <a:headEnd/>
              <a:tailEnd type="triangle" w="lg" len="lg"/>
            </a:ln>
            <a:effectLst/>
          </p:spPr>
          <p:txBody>
            <a:bodyPr/>
            <a:lstStyle/>
            <a:p>
              <a:endParaRPr lang="en-US"/>
            </a:p>
          </p:txBody>
        </p:sp>
        <p:sp>
          <p:nvSpPr>
            <p:cNvPr id="368684" name="Text Box 44"/>
            <p:cNvSpPr txBox="1">
              <a:spLocks noChangeArrowheads="1"/>
            </p:cNvSpPr>
            <p:nvPr/>
          </p:nvSpPr>
          <p:spPr bwMode="auto">
            <a:xfrm>
              <a:off x="1344" y="1528"/>
              <a:ext cx="595" cy="213"/>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find skill by name</a:t>
              </a:r>
              <a:endParaRPr lang="en-CA" sz="1600">
                <a:latin typeface="Times New Roman" pitchFamily="18" charset="0"/>
                <a:cs typeface="Arial" pitchFamily="34" charset="0"/>
              </a:endParaRPr>
            </a:p>
          </p:txBody>
        </p:sp>
      </p:grpSp>
      <p:grpSp>
        <p:nvGrpSpPr>
          <p:cNvPr id="10" name="Group 45"/>
          <p:cNvGrpSpPr>
            <a:grpSpLocks/>
          </p:cNvGrpSpPr>
          <p:nvPr/>
        </p:nvGrpSpPr>
        <p:grpSpPr bwMode="auto">
          <a:xfrm>
            <a:off x="3735388" y="5913438"/>
            <a:ext cx="4140200" cy="581025"/>
            <a:chOff x="1248" y="1528"/>
            <a:chExt cx="1008" cy="368"/>
          </a:xfrm>
        </p:grpSpPr>
        <p:sp>
          <p:nvSpPr>
            <p:cNvPr id="368686" name="Line 46"/>
            <p:cNvSpPr>
              <a:spLocks noChangeShapeType="1"/>
            </p:cNvSpPr>
            <p:nvPr/>
          </p:nvSpPr>
          <p:spPr bwMode="auto">
            <a:xfrm>
              <a:off x="1248" y="1711"/>
              <a:ext cx="1008" cy="0"/>
            </a:xfrm>
            <a:prstGeom prst="line">
              <a:avLst/>
            </a:prstGeom>
            <a:noFill/>
            <a:ln w="25400">
              <a:solidFill>
                <a:schemeClr val="tx1"/>
              </a:solidFill>
              <a:round/>
              <a:headEnd/>
              <a:tailEnd type="triangle" w="lg" len="lg"/>
            </a:ln>
            <a:effectLst/>
          </p:spPr>
          <p:txBody>
            <a:bodyPr/>
            <a:lstStyle/>
            <a:p>
              <a:endParaRPr lang="en-US"/>
            </a:p>
          </p:txBody>
        </p:sp>
        <p:sp>
          <p:nvSpPr>
            <p:cNvPr id="368687" name="Text Box 47"/>
            <p:cNvSpPr txBox="1">
              <a:spLocks noChangeArrowheads="1"/>
            </p:cNvSpPr>
            <p:nvPr/>
          </p:nvSpPr>
          <p:spPr bwMode="auto">
            <a:xfrm>
              <a:off x="1344" y="1528"/>
              <a:ext cx="792" cy="368"/>
            </a:xfrm>
            <a:prstGeom prst="rect">
              <a:avLst/>
            </a:prstGeom>
            <a:noFill/>
            <a:ln w="25400">
              <a:noFill/>
              <a:miter lim="800000"/>
              <a:headEnd/>
              <a:tailEnd type="none" w="lg" len="lg"/>
            </a:ln>
            <a:effectLst/>
          </p:spPr>
          <p:txBody>
            <a:bodyPr wrap="none" lIns="91074" tIns="45537" rIns="91074" bIns="45537">
              <a:spAutoFit/>
            </a:bodyPr>
            <a:lstStyle/>
            <a:p>
              <a:pPr defTabSz="911225" eaLnBrk="1" hangingPunct="1"/>
              <a:r>
                <a:rPr lang="en-US" sz="1600">
                  <a:latin typeface="Times New Roman" pitchFamily="18" charset="0"/>
                  <a:cs typeface="Arial" pitchFamily="34" charset="0"/>
                </a:rPr>
                <a:t>[worker does not currently have skill]</a:t>
              </a:r>
              <a:br>
                <a:rPr lang="en-US" sz="1600">
                  <a:latin typeface="Times New Roman" pitchFamily="18" charset="0"/>
                  <a:cs typeface="Arial" pitchFamily="34" charset="0"/>
                </a:rPr>
              </a:br>
              <a:r>
                <a:rPr lang="en-US" sz="1600">
                  <a:latin typeface="Times New Roman" pitchFamily="18" charset="0"/>
                  <a:cs typeface="Arial" pitchFamily="34" charset="0"/>
                </a:rPr>
                <a:t>assign skill to worker</a:t>
              </a:r>
              <a:endParaRPr lang="en-CA" sz="1600">
                <a:latin typeface="Times New Roman" pitchFamily="18" charset="0"/>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8652"/>
                                        </p:tgtEl>
                                        <p:attrNameLst>
                                          <p:attrName>style.visibility</p:attrName>
                                        </p:attrNameLst>
                                      </p:cBhvr>
                                      <p:to>
                                        <p:strVal val="visible"/>
                                      </p:to>
                                    </p:set>
                                    <p:animEffect transition="in" filter="wipe(up)">
                                      <p:cBhvr>
                                        <p:cTn id="12" dur="500"/>
                                        <p:tgtEl>
                                          <p:spTgt spid="3686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8653"/>
                                        </p:tgtEl>
                                        <p:attrNameLst>
                                          <p:attrName>style.visibility</p:attrName>
                                        </p:attrNameLst>
                                      </p:cBhvr>
                                      <p:to>
                                        <p:strVal val="visible"/>
                                      </p:to>
                                    </p:set>
                                    <p:animEffect transition="in" filter="wipe(up)">
                                      <p:cBhvr>
                                        <p:cTn id="17" dur="500"/>
                                        <p:tgtEl>
                                          <p:spTgt spid="36865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8656"/>
                                        </p:tgtEl>
                                        <p:attrNameLst>
                                          <p:attrName>style.visibility</p:attrName>
                                        </p:attrNameLst>
                                      </p:cBhvr>
                                      <p:to>
                                        <p:strVal val="visible"/>
                                      </p:to>
                                    </p:set>
                                    <p:animEffect transition="in" filter="dissolve">
                                      <p:cBhvr>
                                        <p:cTn id="22" dur="500"/>
                                        <p:tgtEl>
                                          <p:spTgt spid="36865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368660"/>
                                        </p:tgtEl>
                                        <p:attrNameLst>
                                          <p:attrName>style.visibility</p:attrName>
                                        </p:attrNameLst>
                                      </p:cBhvr>
                                      <p:to>
                                        <p:strVal val="visible"/>
                                      </p:to>
                                    </p:set>
                                    <p:animEffect transition="in" filter="wipe(up)">
                                      <p:cBhvr>
                                        <p:cTn id="26" dur="500"/>
                                        <p:tgtEl>
                                          <p:spTgt spid="36866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par>
                          <p:cTn id="31" fill="hold">
                            <p:stCondLst>
                              <p:cond delay="1500"/>
                            </p:stCondLst>
                            <p:childTnLst>
                              <p:par>
                                <p:cTn id="32" presetID="22" presetClass="entr" presetSubtype="1" fill="hold" grpId="0" nodeType="afterEffect">
                                  <p:stCondLst>
                                    <p:cond delay="0"/>
                                  </p:stCondLst>
                                  <p:childTnLst>
                                    <p:set>
                                      <p:cBhvr>
                                        <p:cTn id="33" dur="1" fill="hold">
                                          <p:stCondLst>
                                            <p:cond delay="0"/>
                                          </p:stCondLst>
                                        </p:cTn>
                                        <p:tgtEl>
                                          <p:spTgt spid="368661"/>
                                        </p:tgtEl>
                                        <p:attrNameLst>
                                          <p:attrName>style.visibility</p:attrName>
                                        </p:attrNameLst>
                                      </p:cBhvr>
                                      <p:to>
                                        <p:strVal val="visible"/>
                                      </p:to>
                                    </p:set>
                                    <p:animEffect transition="in" filter="wipe(up)">
                                      <p:cBhvr>
                                        <p:cTn id="34" dur="500"/>
                                        <p:tgtEl>
                                          <p:spTgt spid="36866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68657"/>
                                        </p:tgtEl>
                                        <p:attrNameLst>
                                          <p:attrName>style.visibility</p:attrName>
                                        </p:attrNameLst>
                                      </p:cBhvr>
                                      <p:to>
                                        <p:strVal val="visible"/>
                                      </p:to>
                                    </p:set>
                                    <p:animEffect transition="in" filter="dissolve">
                                      <p:cBhvr>
                                        <p:cTn id="39" dur="500"/>
                                        <p:tgtEl>
                                          <p:spTgt spid="368657"/>
                                        </p:tgtEl>
                                      </p:cBhvr>
                                    </p:animEffect>
                                  </p:childTnLst>
                                </p:cTn>
                              </p:par>
                            </p:childTnLst>
                          </p:cTn>
                        </p:par>
                        <p:par>
                          <p:cTn id="40" fill="hold">
                            <p:stCondLst>
                              <p:cond delay="500"/>
                            </p:stCondLst>
                            <p:childTnLst>
                              <p:par>
                                <p:cTn id="41" presetID="22" presetClass="entr" presetSubtype="1" fill="hold" grpId="0" nodeType="afterEffect">
                                  <p:stCondLst>
                                    <p:cond delay="0"/>
                                  </p:stCondLst>
                                  <p:childTnLst>
                                    <p:set>
                                      <p:cBhvr>
                                        <p:cTn id="42" dur="1" fill="hold">
                                          <p:stCondLst>
                                            <p:cond delay="0"/>
                                          </p:stCondLst>
                                        </p:cTn>
                                        <p:tgtEl>
                                          <p:spTgt spid="368673"/>
                                        </p:tgtEl>
                                        <p:attrNameLst>
                                          <p:attrName>style.visibility</p:attrName>
                                        </p:attrNameLst>
                                      </p:cBhvr>
                                      <p:to>
                                        <p:strVal val="visible"/>
                                      </p:to>
                                    </p:set>
                                    <p:animEffect transition="in" filter="wipe(up)">
                                      <p:cBhvr>
                                        <p:cTn id="43" dur="500"/>
                                        <p:tgtEl>
                                          <p:spTgt spid="368673"/>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par>
                          <p:cTn id="48" fill="hold">
                            <p:stCondLst>
                              <p:cond delay="1500"/>
                            </p:stCondLst>
                            <p:childTnLst>
                              <p:par>
                                <p:cTn id="49" presetID="22" presetClass="entr" presetSubtype="1" fill="hold" grpId="0" nodeType="afterEffect">
                                  <p:stCondLst>
                                    <p:cond delay="0"/>
                                  </p:stCondLst>
                                  <p:childTnLst>
                                    <p:set>
                                      <p:cBhvr>
                                        <p:cTn id="50" dur="1" fill="hold">
                                          <p:stCondLst>
                                            <p:cond delay="0"/>
                                          </p:stCondLst>
                                        </p:cTn>
                                        <p:tgtEl>
                                          <p:spTgt spid="368674"/>
                                        </p:tgtEl>
                                        <p:attrNameLst>
                                          <p:attrName>style.visibility</p:attrName>
                                        </p:attrNameLst>
                                      </p:cBhvr>
                                      <p:to>
                                        <p:strVal val="visible"/>
                                      </p:to>
                                    </p:set>
                                    <p:animEffect transition="in" filter="wipe(up)">
                                      <p:cBhvr>
                                        <p:cTn id="51" dur="500"/>
                                        <p:tgtEl>
                                          <p:spTgt spid="36867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368654"/>
                                        </p:tgtEl>
                                        <p:attrNameLst>
                                          <p:attrName>style.visibility</p:attrName>
                                        </p:attrNameLst>
                                      </p:cBhvr>
                                      <p:to>
                                        <p:strVal val="visible"/>
                                      </p:to>
                                    </p:set>
                                    <p:animEffect transition="in" filter="wipe(up)">
                                      <p:cBhvr>
                                        <p:cTn id="56" dur="500"/>
                                        <p:tgtEl>
                                          <p:spTgt spid="368654"/>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1000"/>
                            </p:stCondLst>
                            <p:childTnLst>
                              <p:par>
                                <p:cTn id="62" presetID="22" presetClass="entr" presetSubtype="1" fill="hold" grpId="0" nodeType="afterEffect">
                                  <p:stCondLst>
                                    <p:cond delay="0"/>
                                  </p:stCondLst>
                                  <p:childTnLst>
                                    <p:set>
                                      <p:cBhvr>
                                        <p:cTn id="63" dur="1" fill="hold">
                                          <p:stCondLst>
                                            <p:cond delay="0"/>
                                          </p:stCondLst>
                                        </p:cTn>
                                        <p:tgtEl>
                                          <p:spTgt spid="368662"/>
                                        </p:tgtEl>
                                        <p:attrNameLst>
                                          <p:attrName>style.visibility</p:attrName>
                                        </p:attrNameLst>
                                      </p:cBhvr>
                                      <p:to>
                                        <p:strVal val="visible"/>
                                      </p:to>
                                    </p:set>
                                    <p:animEffect transition="in" filter="wipe(up)">
                                      <p:cBhvr>
                                        <p:cTn id="64" dur="500"/>
                                        <p:tgtEl>
                                          <p:spTgt spid="3686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368658"/>
                                        </p:tgtEl>
                                        <p:attrNameLst>
                                          <p:attrName>style.visibility</p:attrName>
                                        </p:attrNameLst>
                                      </p:cBhvr>
                                      <p:to>
                                        <p:strVal val="visible"/>
                                      </p:to>
                                    </p:set>
                                    <p:animEffect transition="in" filter="dissolve">
                                      <p:cBhvr>
                                        <p:cTn id="69" dur="500"/>
                                        <p:tgtEl>
                                          <p:spTgt spid="368658"/>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368675"/>
                                        </p:tgtEl>
                                        <p:attrNameLst>
                                          <p:attrName>style.visibility</p:attrName>
                                        </p:attrNameLst>
                                      </p:cBhvr>
                                      <p:to>
                                        <p:strVal val="visible"/>
                                      </p:to>
                                    </p:set>
                                    <p:animEffect transition="in" filter="wipe(up)">
                                      <p:cBhvr>
                                        <p:cTn id="73" dur="500"/>
                                        <p:tgtEl>
                                          <p:spTgt spid="3686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left)">
                                      <p:cBhvr>
                                        <p:cTn id="77" dur="500"/>
                                        <p:tgtEl>
                                          <p:spTgt spid="9"/>
                                        </p:tgtEl>
                                      </p:cBhvr>
                                    </p:animEffect>
                                  </p:childTnLst>
                                </p:cTn>
                              </p:par>
                            </p:childTnLst>
                          </p:cTn>
                        </p:par>
                        <p:par>
                          <p:cTn id="78" fill="hold">
                            <p:stCondLst>
                              <p:cond delay="1500"/>
                            </p:stCondLst>
                            <p:childTnLst>
                              <p:par>
                                <p:cTn id="79" presetID="22" presetClass="entr" presetSubtype="1" fill="hold" grpId="0" nodeType="afterEffect">
                                  <p:stCondLst>
                                    <p:cond delay="0"/>
                                  </p:stCondLst>
                                  <p:childTnLst>
                                    <p:set>
                                      <p:cBhvr>
                                        <p:cTn id="80" dur="1" fill="hold">
                                          <p:stCondLst>
                                            <p:cond delay="0"/>
                                          </p:stCondLst>
                                        </p:cTn>
                                        <p:tgtEl>
                                          <p:spTgt spid="368676"/>
                                        </p:tgtEl>
                                        <p:attrNameLst>
                                          <p:attrName>style.visibility</p:attrName>
                                        </p:attrNameLst>
                                      </p:cBhvr>
                                      <p:to>
                                        <p:strVal val="visible"/>
                                      </p:to>
                                    </p:set>
                                    <p:animEffect transition="in" filter="wipe(up)">
                                      <p:cBhvr>
                                        <p:cTn id="81" dur="500"/>
                                        <p:tgtEl>
                                          <p:spTgt spid="36867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368655"/>
                                        </p:tgtEl>
                                        <p:attrNameLst>
                                          <p:attrName>style.visibility</p:attrName>
                                        </p:attrNameLst>
                                      </p:cBhvr>
                                      <p:to>
                                        <p:strVal val="visible"/>
                                      </p:to>
                                    </p:set>
                                    <p:animEffect transition="in" filter="wipe(up)">
                                      <p:cBhvr>
                                        <p:cTn id="86" dur="500"/>
                                        <p:tgtEl>
                                          <p:spTgt spid="368655"/>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wipe(left)">
                                      <p:cBhvr>
                                        <p:cTn id="90" dur="500"/>
                                        <p:tgtEl>
                                          <p:spTgt spid="7"/>
                                        </p:tgtEl>
                                      </p:cBhvr>
                                    </p:animEffect>
                                  </p:childTnLst>
                                </p:cTn>
                              </p:par>
                            </p:childTnLst>
                          </p:cTn>
                        </p:par>
                        <p:par>
                          <p:cTn id="91" fill="hold">
                            <p:stCondLst>
                              <p:cond delay="1000"/>
                            </p:stCondLst>
                            <p:childTnLst>
                              <p:par>
                                <p:cTn id="92" presetID="22" presetClass="entr" presetSubtype="1" fill="hold" grpId="0" nodeType="afterEffect">
                                  <p:stCondLst>
                                    <p:cond delay="0"/>
                                  </p:stCondLst>
                                  <p:childTnLst>
                                    <p:set>
                                      <p:cBhvr>
                                        <p:cTn id="93" dur="1" fill="hold">
                                          <p:stCondLst>
                                            <p:cond delay="0"/>
                                          </p:stCondLst>
                                        </p:cTn>
                                        <p:tgtEl>
                                          <p:spTgt spid="368663"/>
                                        </p:tgtEl>
                                        <p:attrNameLst>
                                          <p:attrName>style.visibility</p:attrName>
                                        </p:attrNameLst>
                                      </p:cBhvr>
                                      <p:to>
                                        <p:strVal val="visible"/>
                                      </p:to>
                                    </p:set>
                                    <p:animEffect transition="in" filter="wipe(up)">
                                      <p:cBhvr>
                                        <p:cTn id="94" dur="500"/>
                                        <p:tgtEl>
                                          <p:spTgt spid="368663"/>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368659"/>
                                        </p:tgtEl>
                                        <p:attrNameLst>
                                          <p:attrName>style.visibility</p:attrName>
                                        </p:attrNameLst>
                                      </p:cBhvr>
                                      <p:to>
                                        <p:strVal val="visible"/>
                                      </p:to>
                                    </p:set>
                                    <p:animEffect transition="in" filter="dissolve">
                                      <p:cBhvr>
                                        <p:cTn id="99" dur="500"/>
                                        <p:tgtEl>
                                          <p:spTgt spid="368659"/>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68677"/>
                                        </p:tgtEl>
                                        <p:attrNameLst>
                                          <p:attrName>style.visibility</p:attrName>
                                        </p:attrNameLst>
                                      </p:cBhvr>
                                      <p:to>
                                        <p:strVal val="visible"/>
                                      </p:to>
                                    </p:set>
                                    <p:animEffect transition="in" filter="wipe(up)">
                                      <p:cBhvr>
                                        <p:cTn id="103" dur="500"/>
                                        <p:tgtEl>
                                          <p:spTgt spid="368677"/>
                                        </p:tgtEl>
                                      </p:cBhvr>
                                    </p:animEffect>
                                  </p:childTnLst>
                                </p:cTn>
                              </p:par>
                            </p:childTnLst>
                          </p:cTn>
                        </p:par>
                        <p:par>
                          <p:cTn id="104" fill="hold">
                            <p:stCondLst>
                              <p:cond delay="1000"/>
                            </p:stCondLst>
                            <p:childTnLst>
                              <p:par>
                                <p:cTn id="105" presetID="22" presetClass="entr" presetSubtype="8" fill="hold" nodeType="after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wipe(left)">
                                      <p:cBhvr>
                                        <p:cTn id="107" dur="500"/>
                                        <p:tgtEl>
                                          <p:spTgt spid="10"/>
                                        </p:tgtEl>
                                      </p:cBhvr>
                                    </p:animEffect>
                                  </p:childTnLst>
                                </p:cTn>
                              </p:par>
                            </p:childTnLst>
                          </p:cTn>
                        </p:par>
                        <p:par>
                          <p:cTn id="108" fill="hold">
                            <p:stCondLst>
                              <p:cond delay="1500"/>
                            </p:stCondLst>
                            <p:childTnLst>
                              <p:par>
                                <p:cTn id="109" presetID="22" presetClass="entr" presetSubtype="1" fill="hold" grpId="0" nodeType="afterEffect">
                                  <p:stCondLst>
                                    <p:cond delay="0"/>
                                  </p:stCondLst>
                                  <p:childTnLst>
                                    <p:set>
                                      <p:cBhvr>
                                        <p:cTn id="110" dur="1" fill="hold">
                                          <p:stCondLst>
                                            <p:cond delay="0"/>
                                          </p:stCondLst>
                                        </p:cTn>
                                        <p:tgtEl>
                                          <p:spTgt spid="368678"/>
                                        </p:tgtEl>
                                        <p:attrNameLst>
                                          <p:attrName>style.visibility</p:attrName>
                                        </p:attrNameLst>
                                      </p:cBhvr>
                                      <p:to>
                                        <p:strVal val="visible"/>
                                      </p:to>
                                    </p:set>
                                    <p:animEffect transition="in" filter="wipe(up)">
                                      <p:cBhvr>
                                        <p:cTn id="111" dur="500"/>
                                        <p:tgtEl>
                                          <p:spTgt spid="36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2" grpId="0" animBg="1"/>
      <p:bldP spid="368653" grpId="0" animBg="1"/>
      <p:bldP spid="368654" grpId="0" animBg="1"/>
      <p:bldP spid="368655" grpId="0" animBg="1"/>
      <p:bldP spid="368656" grpId="0" animBg="1"/>
      <p:bldP spid="368657" grpId="0" animBg="1"/>
      <p:bldP spid="368658" grpId="0" animBg="1"/>
      <p:bldP spid="368659" grpId="0" animBg="1"/>
      <p:bldP spid="368660" grpId="0" animBg="1"/>
      <p:bldP spid="368661" grpId="0" animBg="1"/>
      <p:bldP spid="368662" grpId="0" animBg="1"/>
      <p:bldP spid="368663" grpId="0" animBg="1"/>
      <p:bldP spid="368673" grpId="0" animBg="1"/>
      <p:bldP spid="368674" grpId="0" animBg="1"/>
      <p:bldP spid="368675" grpId="0" animBg="1"/>
      <p:bldP spid="368676" grpId="0" animBg="1"/>
      <p:bldP spid="368677" grpId="0" animBg="1"/>
      <p:bldP spid="36867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682625" y="0"/>
            <a:ext cx="7740650" cy="911225"/>
          </a:xfrm>
        </p:spPr>
        <p:txBody>
          <a:bodyPr/>
          <a:lstStyle/>
          <a:p>
            <a:r>
              <a:rPr lang="en-US"/>
              <a:t>Steps</a:t>
            </a:r>
            <a:endParaRPr lang="en-CA"/>
          </a:p>
        </p:txBody>
      </p:sp>
      <p:sp>
        <p:nvSpPr>
          <p:cNvPr id="370691" name="Rectangle 3"/>
          <p:cNvSpPr>
            <a:spLocks noGrp="1" noChangeArrowheads="1"/>
          </p:cNvSpPr>
          <p:nvPr>
            <p:ph type="body" idx="1"/>
          </p:nvPr>
        </p:nvSpPr>
        <p:spPr>
          <a:xfrm>
            <a:off x="682625" y="1530350"/>
            <a:ext cx="7740650" cy="5238750"/>
          </a:xfrm>
        </p:spPr>
        <p:txBody>
          <a:bodyPr/>
          <a:lstStyle/>
          <a:p>
            <a:pPr>
              <a:lnSpc>
                <a:spcPct val="90000"/>
              </a:lnSpc>
            </a:pPr>
            <a:r>
              <a:rPr lang="en-US" sz="2000"/>
              <a:t>Analyze the written requirements</a:t>
            </a:r>
          </a:p>
          <a:p>
            <a:pPr lvl="1">
              <a:lnSpc>
                <a:spcPct val="90000"/>
              </a:lnSpc>
            </a:pPr>
            <a:r>
              <a:rPr lang="en-US" sz="2100"/>
              <a:t>Extract nouns: make them classes</a:t>
            </a:r>
          </a:p>
          <a:p>
            <a:pPr lvl="1">
              <a:lnSpc>
                <a:spcPct val="90000"/>
              </a:lnSpc>
            </a:pPr>
            <a:r>
              <a:rPr lang="en-US" sz="2100"/>
              <a:t>Extract verbs: make them associations</a:t>
            </a:r>
          </a:p>
          <a:p>
            <a:pPr lvl="1">
              <a:lnSpc>
                <a:spcPct val="90000"/>
              </a:lnSpc>
            </a:pPr>
            <a:r>
              <a:rPr lang="en-US" sz="2100"/>
              <a:t>Draw the OOA UML class diagrams</a:t>
            </a:r>
          </a:p>
          <a:p>
            <a:pPr lvl="1">
              <a:lnSpc>
                <a:spcPct val="90000"/>
              </a:lnSpc>
            </a:pPr>
            <a:r>
              <a:rPr lang="en-US" sz="2100"/>
              <a:t>Draw object diagrams to clarify class diagrams</a:t>
            </a:r>
          </a:p>
          <a:p>
            <a:pPr lvl="1">
              <a:lnSpc>
                <a:spcPct val="90000"/>
              </a:lnSpc>
            </a:pPr>
            <a:r>
              <a:rPr lang="en-US" sz="2100"/>
              <a:t>Determine attributes</a:t>
            </a:r>
          </a:p>
          <a:p>
            <a:pPr>
              <a:lnSpc>
                <a:spcPct val="90000"/>
              </a:lnSpc>
            </a:pPr>
            <a:r>
              <a:rPr lang="en-US" sz="2000"/>
              <a:t>Determine the system’s use cases</a:t>
            </a:r>
          </a:p>
          <a:p>
            <a:pPr lvl="1">
              <a:lnSpc>
                <a:spcPct val="90000"/>
              </a:lnSpc>
            </a:pPr>
            <a:r>
              <a:rPr lang="en-US" sz="2100"/>
              <a:t>Identify Actors</a:t>
            </a:r>
          </a:p>
          <a:p>
            <a:pPr lvl="1">
              <a:lnSpc>
                <a:spcPct val="90000"/>
              </a:lnSpc>
            </a:pPr>
            <a:r>
              <a:rPr lang="en-US" sz="2100"/>
              <a:t>Identify use case</a:t>
            </a:r>
          </a:p>
          <a:p>
            <a:pPr lvl="1">
              <a:lnSpc>
                <a:spcPct val="90000"/>
              </a:lnSpc>
            </a:pPr>
            <a:r>
              <a:rPr lang="en-US" sz="2100"/>
              <a:t>Relate use cases</a:t>
            </a:r>
          </a:p>
          <a:p>
            <a:pPr>
              <a:lnSpc>
                <a:spcPct val="90000"/>
              </a:lnSpc>
            </a:pPr>
            <a:r>
              <a:rPr lang="en-US" sz="2000"/>
              <a:t>Draw sequence diagrams</a:t>
            </a:r>
          </a:p>
          <a:p>
            <a:pPr lvl="1">
              <a:lnSpc>
                <a:spcPct val="90000"/>
              </a:lnSpc>
            </a:pPr>
            <a:r>
              <a:rPr lang="en-US" sz="2100"/>
              <a:t>One per use case</a:t>
            </a:r>
          </a:p>
          <a:p>
            <a:pPr lvl="1">
              <a:lnSpc>
                <a:spcPct val="90000"/>
              </a:lnSpc>
            </a:pPr>
            <a:r>
              <a:rPr lang="en-US" sz="2100"/>
              <a:t>Use to assign responsibilities to classes</a:t>
            </a:r>
          </a:p>
          <a:p>
            <a:pPr>
              <a:lnSpc>
                <a:spcPct val="90000"/>
              </a:lnSpc>
            </a:pPr>
            <a:r>
              <a:rPr lang="en-US" sz="2000" u="sng">
                <a:solidFill>
                  <a:srgbClr val="CC0000"/>
                </a:solidFill>
              </a:rPr>
              <a:t>Add methods to OOA classes</a:t>
            </a:r>
            <a:endParaRPr lang="en-CA" sz="2000" u="sng">
              <a:solidFill>
                <a:srgbClr val="CC0000"/>
              </a:solidFill>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r>
              <a:rPr lang="en-US"/>
              <a:t>Add Methods</a:t>
            </a:r>
            <a:endParaRPr lang="en-CA"/>
          </a:p>
        </p:txBody>
      </p:sp>
      <p:sp>
        <p:nvSpPr>
          <p:cNvPr id="372739" name="Rectangle 3"/>
          <p:cNvSpPr>
            <a:spLocks noGrp="1" noChangeArrowheads="1"/>
          </p:cNvSpPr>
          <p:nvPr>
            <p:ph type="body" idx="1"/>
          </p:nvPr>
        </p:nvSpPr>
        <p:spPr>
          <a:xfrm>
            <a:off x="985838" y="1670050"/>
            <a:ext cx="7772400" cy="795338"/>
          </a:xfrm>
        </p:spPr>
        <p:txBody>
          <a:bodyPr/>
          <a:lstStyle/>
          <a:p>
            <a:r>
              <a:rPr lang="en-US"/>
              <a:t>Read sequence diagrams to identify necessary methods</a:t>
            </a:r>
          </a:p>
        </p:txBody>
      </p:sp>
      <p:grpSp>
        <p:nvGrpSpPr>
          <p:cNvPr id="2" name="Group 4"/>
          <p:cNvGrpSpPr>
            <a:grpSpLocks/>
          </p:cNvGrpSpPr>
          <p:nvPr/>
        </p:nvGrpSpPr>
        <p:grpSpPr bwMode="auto">
          <a:xfrm>
            <a:off x="1670050" y="3189288"/>
            <a:ext cx="5811838" cy="1935162"/>
            <a:chOff x="1392" y="2446"/>
            <a:chExt cx="3677" cy="1228"/>
          </a:xfrm>
        </p:grpSpPr>
        <p:sp>
          <p:nvSpPr>
            <p:cNvPr id="372741" name="Text Box 5"/>
            <p:cNvSpPr txBox="1">
              <a:spLocks noChangeArrowheads="1"/>
            </p:cNvSpPr>
            <p:nvPr/>
          </p:nvSpPr>
          <p:spPr bwMode="auto">
            <a:xfrm>
              <a:off x="1392" y="2446"/>
              <a:ext cx="3677" cy="1228"/>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Worker</a:t>
              </a:r>
            </a:p>
            <a:p>
              <a:pPr defTabSz="911225" eaLnBrk="1" hangingPunct="1">
                <a:spcBef>
                  <a:spcPct val="50000"/>
                </a:spcBef>
              </a:pPr>
              <a:r>
                <a:rPr lang="en-US">
                  <a:latin typeface="Times New Roman" pitchFamily="18" charset="0"/>
                  <a:cs typeface="Arial" pitchFamily="34" charset="0"/>
                </a:rPr>
                <a:t>name: string</a:t>
              </a:r>
            </a:p>
            <a:p>
              <a:pPr defTabSz="911225" eaLnBrk="1" hangingPunct="1">
                <a:spcBef>
                  <a:spcPct val="50000"/>
                </a:spcBef>
              </a:pPr>
              <a:r>
                <a:rPr lang="en-US">
                  <a:latin typeface="Times New Roman" pitchFamily="18" charset="0"/>
                  <a:cs typeface="Arial" pitchFamily="34" charset="0"/>
                </a:rPr>
                <a:t>+ static Worker findWorker(String name);</a:t>
              </a:r>
              <a:br>
                <a:rPr lang="en-US">
                  <a:latin typeface="Times New Roman" pitchFamily="18" charset="0"/>
                  <a:cs typeface="Arial" pitchFamily="34" charset="0"/>
                </a:rPr>
              </a:br>
              <a:r>
                <a:rPr lang="en-US">
                  <a:latin typeface="Times New Roman" pitchFamily="18" charset="0"/>
                  <a:cs typeface="Arial" pitchFamily="34" charset="0"/>
                </a:rPr>
                <a:t>+ static list of Workers getWorkers();</a:t>
              </a:r>
              <a:endParaRPr lang="en-CA">
                <a:latin typeface="Times New Roman" pitchFamily="18" charset="0"/>
                <a:cs typeface="Arial" pitchFamily="34" charset="0"/>
              </a:endParaRPr>
            </a:p>
          </p:txBody>
        </p:sp>
        <p:sp>
          <p:nvSpPr>
            <p:cNvPr id="372742" name="Line 6"/>
            <p:cNvSpPr>
              <a:spLocks noChangeShapeType="1"/>
            </p:cNvSpPr>
            <p:nvPr/>
          </p:nvSpPr>
          <p:spPr bwMode="auto">
            <a:xfrm>
              <a:off x="1392" y="2796"/>
              <a:ext cx="3667" cy="0"/>
            </a:xfrm>
            <a:prstGeom prst="line">
              <a:avLst/>
            </a:prstGeom>
            <a:noFill/>
            <a:ln w="25400">
              <a:solidFill>
                <a:schemeClr val="tx1"/>
              </a:solidFill>
              <a:round/>
              <a:headEnd/>
              <a:tailEnd type="none" w="lg" len="lg"/>
            </a:ln>
            <a:effectLst/>
          </p:spPr>
          <p:txBody>
            <a:bodyPr/>
            <a:lstStyle/>
            <a:p>
              <a:endParaRPr lang="en-US"/>
            </a:p>
          </p:txBody>
        </p:sp>
        <p:sp>
          <p:nvSpPr>
            <p:cNvPr id="372743" name="Line 7"/>
            <p:cNvSpPr>
              <a:spLocks noChangeShapeType="1"/>
            </p:cNvSpPr>
            <p:nvPr/>
          </p:nvSpPr>
          <p:spPr bwMode="auto">
            <a:xfrm>
              <a:off x="1392" y="3141"/>
              <a:ext cx="3667" cy="0"/>
            </a:xfrm>
            <a:prstGeom prst="line">
              <a:avLst/>
            </a:prstGeom>
            <a:noFill/>
            <a:ln w="25400">
              <a:solidFill>
                <a:schemeClr val="tx1"/>
              </a:solidFill>
              <a:round/>
              <a:headEnd/>
              <a:tailEnd type="none" w="lg" len="lg"/>
            </a:ln>
            <a:effectLst/>
          </p:spPr>
          <p:txBody>
            <a:bodyPr/>
            <a:lstStyle/>
            <a:p>
              <a:endParaRPr lang="en-US"/>
            </a:p>
          </p:txBody>
        </p:sp>
      </p:gr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t>In Design</a:t>
            </a:r>
            <a:endParaRPr lang="en-CA"/>
          </a:p>
        </p:txBody>
      </p:sp>
      <p:sp>
        <p:nvSpPr>
          <p:cNvPr id="374787" name="Rectangle 3"/>
          <p:cNvSpPr>
            <a:spLocks noGrp="1" noChangeArrowheads="1"/>
          </p:cNvSpPr>
          <p:nvPr>
            <p:ph type="body" idx="1"/>
          </p:nvPr>
        </p:nvSpPr>
        <p:spPr>
          <a:xfrm>
            <a:off x="985838" y="1670050"/>
            <a:ext cx="7772400" cy="795338"/>
          </a:xfrm>
        </p:spPr>
        <p:txBody>
          <a:bodyPr/>
          <a:lstStyle/>
          <a:p>
            <a:r>
              <a:rPr lang="en-US"/>
              <a:t>Bring methods closer to implementation</a:t>
            </a:r>
          </a:p>
        </p:txBody>
      </p:sp>
      <p:grpSp>
        <p:nvGrpSpPr>
          <p:cNvPr id="2" name="Group 4"/>
          <p:cNvGrpSpPr>
            <a:grpSpLocks/>
          </p:cNvGrpSpPr>
          <p:nvPr/>
        </p:nvGrpSpPr>
        <p:grpSpPr bwMode="auto">
          <a:xfrm>
            <a:off x="1670050" y="2700338"/>
            <a:ext cx="5811838" cy="2298700"/>
            <a:chOff x="1392" y="2446"/>
            <a:chExt cx="3677" cy="1454"/>
          </a:xfrm>
        </p:grpSpPr>
        <p:sp>
          <p:nvSpPr>
            <p:cNvPr id="374789" name="Text Box 5"/>
            <p:cNvSpPr txBox="1">
              <a:spLocks noChangeArrowheads="1"/>
            </p:cNvSpPr>
            <p:nvPr/>
          </p:nvSpPr>
          <p:spPr bwMode="auto">
            <a:xfrm>
              <a:off x="1392" y="2446"/>
              <a:ext cx="3677" cy="1454"/>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Worker</a:t>
              </a:r>
            </a:p>
            <a:p>
              <a:pPr defTabSz="911225" eaLnBrk="1" hangingPunct="1">
                <a:spcBef>
                  <a:spcPct val="50000"/>
                </a:spcBef>
              </a:pPr>
              <a:r>
                <a:rPr lang="en-US">
                  <a:latin typeface="Times New Roman" pitchFamily="18" charset="0"/>
                  <a:cs typeface="Arial" pitchFamily="34" charset="0"/>
                </a:rPr>
                <a:t>name: string</a:t>
              </a:r>
            </a:p>
            <a:p>
              <a:pPr defTabSz="911225" eaLnBrk="1" hangingPunct="1">
                <a:spcBef>
                  <a:spcPct val="50000"/>
                </a:spcBef>
              </a:pPr>
              <a:r>
                <a:rPr lang="en-US">
                  <a:latin typeface="Times New Roman" pitchFamily="18" charset="0"/>
                  <a:cs typeface="Arial" pitchFamily="34" charset="0"/>
                </a:rPr>
                <a:t>+ static Worker findWorker(String name);</a:t>
              </a:r>
              <a:br>
                <a:rPr lang="en-US">
                  <a:latin typeface="Times New Roman" pitchFamily="18" charset="0"/>
                  <a:cs typeface="Arial" pitchFamily="34" charset="0"/>
                </a:rPr>
              </a:br>
              <a:r>
                <a:rPr lang="en-US">
                  <a:latin typeface="Times New Roman" pitchFamily="18" charset="0"/>
                  <a:cs typeface="Arial" pitchFamily="34" charset="0"/>
                </a:rPr>
                <a:t>+ static int getNWorkers();</a:t>
              </a:r>
              <a:br>
                <a:rPr lang="en-US">
                  <a:latin typeface="Times New Roman" pitchFamily="18" charset="0"/>
                  <a:cs typeface="Arial" pitchFamily="34" charset="0"/>
                </a:rPr>
              </a:br>
              <a:r>
                <a:rPr lang="en-US">
                  <a:latin typeface="Times New Roman" pitchFamily="18" charset="0"/>
                  <a:cs typeface="Arial" pitchFamily="34" charset="0"/>
                </a:rPr>
                <a:t>+ static Worker getWorker(int);</a:t>
              </a:r>
              <a:endParaRPr lang="en-CA">
                <a:latin typeface="Times New Roman" pitchFamily="18" charset="0"/>
                <a:cs typeface="Arial" pitchFamily="34" charset="0"/>
              </a:endParaRPr>
            </a:p>
          </p:txBody>
        </p:sp>
        <p:sp>
          <p:nvSpPr>
            <p:cNvPr id="374790" name="Line 6"/>
            <p:cNvSpPr>
              <a:spLocks noChangeShapeType="1"/>
            </p:cNvSpPr>
            <p:nvPr/>
          </p:nvSpPr>
          <p:spPr bwMode="auto">
            <a:xfrm>
              <a:off x="1392" y="2796"/>
              <a:ext cx="3667" cy="0"/>
            </a:xfrm>
            <a:prstGeom prst="line">
              <a:avLst/>
            </a:prstGeom>
            <a:noFill/>
            <a:ln w="25400">
              <a:solidFill>
                <a:schemeClr val="tx1"/>
              </a:solidFill>
              <a:round/>
              <a:headEnd/>
              <a:tailEnd type="none" w="lg" len="lg"/>
            </a:ln>
            <a:effectLst/>
          </p:spPr>
          <p:txBody>
            <a:bodyPr/>
            <a:lstStyle/>
            <a:p>
              <a:endParaRPr lang="en-US"/>
            </a:p>
          </p:txBody>
        </p:sp>
        <p:sp>
          <p:nvSpPr>
            <p:cNvPr id="374791" name="Line 7"/>
            <p:cNvSpPr>
              <a:spLocks noChangeShapeType="1"/>
            </p:cNvSpPr>
            <p:nvPr/>
          </p:nvSpPr>
          <p:spPr bwMode="auto">
            <a:xfrm>
              <a:off x="1392" y="3141"/>
              <a:ext cx="3667" cy="0"/>
            </a:xfrm>
            <a:prstGeom prst="line">
              <a:avLst/>
            </a:prstGeom>
            <a:noFill/>
            <a:ln w="25400">
              <a:solidFill>
                <a:schemeClr val="tx1"/>
              </a:solidFill>
              <a:round/>
              <a:headEnd/>
              <a:tailEnd type="none" w="lg" len="lg"/>
            </a:ln>
            <a:effectLst/>
          </p:spPr>
          <p:txBody>
            <a:bodyPr/>
            <a:lstStyle/>
            <a:p>
              <a:endParaRPr lang="en-US"/>
            </a:p>
          </p:txBody>
        </p:sp>
      </p:gr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t>In Design</a:t>
            </a:r>
            <a:endParaRPr lang="en-CA"/>
          </a:p>
        </p:txBody>
      </p:sp>
      <p:sp>
        <p:nvSpPr>
          <p:cNvPr id="376835" name="Rectangle 3"/>
          <p:cNvSpPr>
            <a:spLocks noGrp="1" noChangeArrowheads="1"/>
          </p:cNvSpPr>
          <p:nvPr>
            <p:ph type="body" idx="1"/>
          </p:nvPr>
        </p:nvSpPr>
        <p:spPr>
          <a:xfrm>
            <a:off x="971550" y="1549400"/>
            <a:ext cx="7772400" cy="795338"/>
          </a:xfrm>
        </p:spPr>
        <p:txBody>
          <a:bodyPr/>
          <a:lstStyle/>
          <a:p>
            <a:r>
              <a:rPr lang="en-US"/>
              <a:t>Bring methods closer to implementation</a:t>
            </a:r>
          </a:p>
        </p:txBody>
      </p:sp>
      <p:grpSp>
        <p:nvGrpSpPr>
          <p:cNvPr id="2" name="Group 4"/>
          <p:cNvGrpSpPr>
            <a:grpSpLocks/>
          </p:cNvGrpSpPr>
          <p:nvPr/>
        </p:nvGrpSpPr>
        <p:grpSpPr bwMode="auto">
          <a:xfrm>
            <a:off x="811213" y="5038725"/>
            <a:ext cx="5813425" cy="1577975"/>
            <a:chOff x="1392" y="2446"/>
            <a:chExt cx="3677" cy="997"/>
          </a:xfrm>
        </p:grpSpPr>
        <p:sp>
          <p:nvSpPr>
            <p:cNvPr id="376837" name="Text Box 5"/>
            <p:cNvSpPr txBox="1">
              <a:spLocks noChangeArrowheads="1"/>
            </p:cNvSpPr>
            <p:nvPr/>
          </p:nvSpPr>
          <p:spPr bwMode="auto">
            <a:xfrm>
              <a:off x="1392" y="2446"/>
              <a:ext cx="3677" cy="997"/>
            </a:xfrm>
            <a:prstGeom prst="rect">
              <a:avLst/>
            </a:prstGeom>
            <a:solidFill>
              <a:schemeClr val="bg1"/>
            </a:solidFill>
            <a:ln w="25400">
              <a:solidFill>
                <a:schemeClr val="tx1"/>
              </a:solidFill>
              <a:miter lim="800000"/>
              <a:headEnd/>
              <a:tailEnd type="none" w="lg" len="lg"/>
            </a:ln>
            <a:effectLst/>
          </p:spPr>
          <p:txBody>
            <a:bodyPr lIns="91074" tIns="45537" rIns="91074" bIns="45537">
              <a:spAutoFit/>
            </a:bodyPr>
            <a:lstStyle/>
            <a:p>
              <a:pPr algn="ctr" defTabSz="911225" eaLnBrk="1" hangingPunct="1">
                <a:spcBef>
                  <a:spcPct val="50000"/>
                </a:spcBef>
              </a:pPr>
              <a:r>
                <a:rPr lang="en-US">
                  <a:latin typeface="Times New Roman" pitchFamily="18" charset="0"/>
                  <a:cs typeface="Arial" pitchFamily="34" charset="0"/>
                </a:rPr>
                <a:t>Worker</a:t>
              </a:r>
            </a:p>
            <a:p>
              <a:pPr defTabSz="911225" eaLnBrk="1" hangingPunct="1">
                <a:spcBef>
                  <a:spcPct val="50000"/>
                </a:spcBef>
              </a:pPr>
              <a:r>
                <a:rPr lang="en-US">
                  <a:latin typeface="Times New Roman" pitchFamily="18" charset="0"/>
                  <a:cs typeface="Arial" pitchFamily="34" charset="0"/>
                </a:rPr>
                <a:t>name: string</a:t>
              </a:r>
            </a:p>
            <a:p>
              <a:pPr defTabSz="911225" eaLnBrk="1" hangingPunct="1">
                <a:spcBef>
                  <a:spcPct val="50000"/>
                </a:spcBef>
              </a:pPr>
              <a:r>
                <a:rPr lang="en-US">
                  <a:latin typeface="Times New Roman" pitchFamily="18" charset="0"/>
                  <a:cs typeface="Arial" pitchFamily="34" charset="0"/>
                </a:rPr>
                <a:t>+ static Worker findWorker(String name);</a:t>
              </a:r>
              <a:endParaRPr lang="en-CA">
                <a:latin typeface="Times New Roman" pitchFamily="18" charset="0"/>
                <a:cs typeface="Arial" pitchFamily="34" charset="0"/>
              </a:endParaRPr>
            </a:p>
          </p:txBody>
        </p:sp>
        <p:sp>
          <p:nvSpPr>
            <p:cNvPr id="376838" name="Line 6"/>
            <p:cNvSpPr>
              <a:spLocks noChangeShapeType="1"/>
            </p:cNvSpPr>
            <p:nvPr/>
          </p:nvSpPr>
          <p:spPr bwMode="auto">
            <a:xfrm>
              <a:off x="1392" y="2796"/>
              <a:ext cx="3667" cy="0"/>
            </a:xfrm>
            <a:prstGeom prst="line">
              <a:avLst/>
            </a:prstGeom>
            <a:noFill/>
            <a:ln w="25400">
              <a:solidFill>
                <a:schemeClr val="tx1"/>
              </a:solidFill>
              <a:round/>
              <a:headEnd/>
              <a:tailEnd type="none" w="lg" len="lg"/>
            </a:ln>
            <a:effectLst/>
          </p:spPr>
          <p:txBody>
            <a:bodyPr/>
            <a:lstStyle/>
            <a:p>
              <a:endParaRPr lang="en-US"/>
            </a:p>
          </p:txBody>
        </p:sp>
        <p:sp>
          <p:nvSpPr>
            <p:cNvPr id="376839" name="Line 7"/>
            <p:cNvSpPr>
              <a:spLocks noChangeShapeType="1"/>
            </p:cNvSpPr>
            <p:nvPr/>
          </p:nvSpPr>
          <p:spPr bwMode="auto">
            <a:xfrm>
              <a:off x="1392" y="3141"/>
              <a:ext cx="3667" cy="0"/>
            </a:xfrm>
            <a:prstGeom prst="line">
              <a:avLst/>
            </a:prstGeom>
            <a:noFill/>
            <a:ln w="25400">
              <a:solidFill>
                <a:schemeClr val="tx1"/>
              </a:solidFill>
              <a:round/>
              <a:headEnd/>
              <a:tailEnd type="none" w="lg" len="lg"/>
            </a:ln>
            <a:effectLst/>
          </p:spPr>
          <p:txBody>
            <a:bodyPr/>
            <a:lstStyle/>
            <a:p>
              <a:endParaRPr lang="en-US"/>
            </a:p>
          </p:txBody>
        </p:sp>
      </p:grpSp>
      <p:sp>
        <p:nvSpPr>
          <p:cNvPr id="376840" name="Rectangle 8"/>
          <p:cNvSpPr>
            <a:spLocks noChangeArrowheads="1"/>
          </p:cNvSpPr>
          <p:nvPr/>
        </p:nvSpPr>
        <p:spPr bwMode="auto">
          <a:xfrm>
            <a:off x="508000" y="2520950"/>
            <a:ext cx="4005263" cy="1576388"/>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defTabSz="911225" eaLnBrk="1" hangingPunct="1"/>
            <a:r>
              <a:rPr lang="en-US">
                <a:latin typeface="Times New Roman" pitchFamily="18" charset="0"/>
                <a:cs typeface="Arial" pitchFamily="34" charset="0"/>
              </a:rPr>
              <a:t>WorkList</a:t>
            </a:r>
          </a:p>
          <a:p>
            <a:pPr defTabSz="911225" eaLnBrk="1" hangingPunct="1"/>
            <a:r>
              <a:rPr lang="en-US">
                <a:latin typeface="Times New Roman" pitchFamily="18" charset="0"/>
                <a:cs typeface="Arial" pitchFamily="34" charset="0"/>
              </a:rPr>
              <a:t>Int getNumListElements();</a:t>
            </a:r>
          </a:p>
          <a:p>
            <a:pPr defTabSz="911225" eaLnBrk="1" hangingPunct="1"/>
            <a:r>
              <a:rPr lang="en-US">
                <a:latin typeface="Times New Roman" pitchFamily="18" charset="0"/>
                <a:cs typeface="Arial" pitchFamily="34" charset="0"/>
              </a:rPr>
              <a:t>String getListElement(int n);</a:t>
            </a:r>
            <a:endParaRPr lang="en-CA">
              <a:latin typeface="Times New Roman" pitchFamily="18" charset="0"/>
              <a:cs typeface="Arial" pitchFamily="34" charset="0"/>
            </a:endParaRPr>
          </a:p>
        </p:txBody>
      </p:sp>
      <p:sp>
        <p:nvSpPr>
          <p:cNvPr id="376841" name="Rectangle 9"/>
          <p:cNvSpPr>
            <a:spLocks noChangeArrowheads="1"/>
          </p:cNvSpPr>
          <p:nvPr/>
        </p:nvSpPr>
        <p:spPr bwMode="auto">
          <a:xfrm>
            <a:off x="5100638" y="2924175"/>
            <a:ext cx="4005262" cy="1576388"/>
          </a:xfrm>
          <a:prstGeom prst="rect">
            <a:avLst/>
          </a:prstGeom>
          <a:solidFill>
            <a:schemeClr val="bg1"/>
          </a:solidFill>
          <a:ln w="25400">
            <a:solidFill>
              <a:schemeClr val="tx1"/>
            </a:solidFill>
            <a:miter lim="800000"/>
            <a:headEnd/>
            <a:tailEnd type="none" w="lg" len="lg"/>
          </a:ln>
          <a:effectLst/>
        </p:spPr>
        <p:txBody>
          <a:bodyPr wrap="none" lIns="91074" tIns="45537" rIns="91074" bIns="45537" anchor="ctr"/>
          <a:lstStyle/>
          <a:p>
            <a:pPr defTabSz="911225" eaLnBrk="1" hangingPunct="1"/>
            <a:r>
              <a:rPr lang="en-US">
                <a:latin typeface="Times New Roman" pitchFamily="18" charset="0"/>
                <a:cs typeface="Arial" pitchFamily="34" charset="0"/>
              </a:rPr>
              <a:t>ListModel</a:t>
            </a:r>
          </a:p>
          <a:p>
            <a:pPr defTabSz="911225" eaLnBrk="1" hangingPunct="1"/>
            <a:r>
              <a:rPr lang="en-US">
                <a:latin typeface="Times New Roman" pitchFamily="18" charset="0"/>
                <a:cs typeface="Arial" pitchFamily="34" charset="0"/>
              </a:rPr>
              <a:t>int getNumListElements();</a:t>
            </a:r>
          </a:p>
          <a:p>
            <a:pPr defTabSz="911225" eaLnBrk="1" hangingPunct="1"/>
            <a:r>
              <a:rPr lang="en-US">
                <a:latin typeface="Times New Roman" pitchFamily="18" charset="0"/>
                <a:cs typeface="Arial" pitchFamily="34" charset="0"/>
              </a:rPr>
              <a:t>String getListElement(int n);</a:t>
            </a:r>
            <a:endParaRPr lang="en-CA">
              <a:latin typeface="Times New Roman" pitchFamily="18" charset="0"/>
              <a:cs typeface="Arial" pitchFamily="34" charset="0"/>
            </a:endParaRPr>
          </a:p>
        </p:txBody>
      </p:sp>
      <p:sp>
        <p:nvSpPr>
          <p:cNvPr id="376842" name="Line 10"/>
          <p:cNvSpPr>
            <a:spLocks noChangeShapeType="1"/>
          </p:cNvSpPr>
          <p:nvPr/>
        </p:nvSpPr>
        <p:spPr bwMode="auto">
          <a:xfrm>
            <a:off x="481013" y="3146425"/>
            <a:ext cx="4032250" cy="0"/>
          </a:xfrm>
          <a:prstGeom prst="line">
            <a:avLst/>
          </a:prstGeom>
          <a:noFill/>
          <a:ln w="25400">
            <a:solidFill>
              <a:schemeClr val="tx1"/>
            </a:solidFill>
            <a:round/>
            <a:headEnd/>
            <a:tailEnd type="none" w="lg" len="lg"/>
          </a:ln>
          <a:effectLst/>
        </p:spPr>
        <p:txBody>
          <a:bodyPr/>
          <a:lstStyle/>
          <a:p>
            <a:endParaRPr lang="en-US"/>
          </a:p>
        </p:txBody>
      </p:sp>
      <p:sp>
        <p:nvSpPr>
          <p:cNvPr id="376843" name="Line 11"/>
          <p:cNvSpPr>
            <a:spLocks noChangeShapeType="1"/>
          </p:cNvSpPr>
          <p:nvPr/>
        </p:nvSpPr>
        <p:spPr bwMode="auto">
          <a:xfrm>
            <a:off x="5113338" y="3562350"/>
            <a:ext cx="3992562" cy="0"/>
          </a:xfrm>
          <a:prstGeom prst="line">
            <a:avLst/>
          </a:prstGeom>
          <a:noFill/>
          <a:ln w="25400">
            <a:solidFill>
              <a:schemeClr val="tx1"/>
            </a:solidFill>
            <a:round/>
            <a:headEnd/>
            <a:tailEnd type="none" w="lg" len="lg"/>
          </a:ln>
          <a:effectLst/>
        </p:spPr>
        <p:txBody>
          <a:bodyPr/>
          <a:lstStyle/>
          <a:p>
            <a:endParaRPr lang="en-US"/>
          </a:p>
        </p:txBody>
      </p:sp>
      <p:sp>
        <p:nvSpPr>
          <p:cNvPr id="376844" name="Line 12"/>
          <p:cNvSpPr>
            <a:spLocks noChangeShapeType="1"/>
          </p:cNvSpPr>
          <p:nvPr/>
        </p:nvSpPr>
        <p:spPr bwMode="auto">
          <a:xfrm>
            <a:off x="2562225" y="4084638"/>
            <a:ext cx="0" cy="947737"/>
          </a:xfrm>
          <a:prstGeom prst="line">
            <a:avLst/>
          </a:prstGeom>
          <a:noFill/>
          <a:ln w="25400">
            <a:solidFill>
              <a:schemeClr val="tx1"/>
            </a:solidFill>
            <a:round/>
            <a:headEnd/>
            <a:tailEnd type="none" w="lg" len="lg"/>
          </a:ln>
          <a:effectLst/>
        </p:spPr>
        <p:txBody>
          <a:bodyPr/>
          <a:lstStyle/>
          <a:p>
            <a:endParaRPr lang="en-US"/>
          </a:p>
        </p:txBody>
      </p:sp>
      <p:sp>
        <p:nvSpPr>
          <p:cNvPr id="376845" name="Line 13"/>
          <p:cNvSpPr>
            <a:spLocks noChangeShapeType="1"/>
          </p:cNvSpPr>
          <p:nvPr/>
        </p:nvSpPr>
        <p:spPr bwMode="auto">
          <a:xfrm>
            <a:off x="4527550" y="3562350"/>
            <a:ext cx="558800" cy="260350"/>
          </a:xfrm>
          <a:prstGeom prst="line">
            <a:avLst/>
          </a:prstGeom>
          <a:noFill/>
          <a:ln w="25400">
            <a:solidFill>
              <a:schemeClr val="tx1"/>
            </a:solidFill>
            <a:round/>
            <a:headEnd/>
            <a:tailEnd type="triangle" w="lg" len="lg"/>
          </a:ln>
          <a:effectLst/>
        </p:spPr>
        <p:txBody>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en-US" dirty="0"/>
              <a:t>Importance of Design</a:t>
            </a:r>
            <a:endParaRPr lang="en-IN" dirty="0"/>
          </a:p>
        </p:txBody>
      </p:sp>
      <p:sp>
        <p:nvSpPr>
          <p:cNvPr id="523267" name="Rectangle 3"/>
          <p:cNvSpPr>
            <a:spLocks noGrp="1" noChangeArrowheads="1"/>
          </p:cNvSpPr>
          <p:nvPr>
            <p:ph type="body" idx="1"/>
          </p:nvPr>
        </p:nvSpPr>
        <p:spPr>
          <a:xfrm>
            <a:off x="266670" y="1670050"/>
            <a:ext cx="8491568" cy="4870450"/>
          </a:xfrm>
        </p:spPr>
        <p:txBody>
          <a:bodyPr/>
          <a:lstStyle/>
          <a:p>
            <a:pPr algn="just">
              <a:spcAft>
                <a:spcPts val="600"/>
              </a:spcAft>
            </a:pPr>
            <a:r>
              <a:rPr lang="en-US" sz="2800" dirty="0"/>
              <a:t>Design is a phase where quality is fostered.</a:t>
            </a:r>
          </a:p>
          <a:p>
            <a:pPr algn="just">
              <a:spcAft>
                <a:spcPts val="600"/>
              </a:spcAft>
            </a:pPr>
            <a:r>
              <a:rPr lang="en-US" sz="2800" dirty="0"/>
              <a:t>Without proper design we risk building an unstable software.</a:t>
            </a:r>
          </a:p>
          <a:p>
            <a:pPr algn="just">
              <a:spcAft>
                <a:spcPts val="600"/>
              </a:spcAft>
            </a:pPr>
            <a:r>
              <a:rPr lang="en-US" sz="2800" dirty="0"/>
              <a:t>Design acts as a foundation for all subsequent phases</a:t>
            </a:r>
            <a:r>
              <a:rPr lang="en-US" sz="2800" dirty="0" smtClean="0"/>
              <a:t>.</a:t>
            </a:r>
          </a:p>
          <a:p>
            <a:pPr algn="just">
              <a:spcAft>
                <a:spcPts val="600"/>
              </a:spcAft>
            </a:pPr>
            <a:endParaRPr lang="en-IN" sz="4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Design</a:t>
            </a:r>
            <a:endParaRPr lang="en-US" dirty="0"/>
          </a:p>
        </p:txBody>
      </p:sp>
      <p:pic>
        <p:nvPicPr>
          <p:cNvPr id="2050" name="Picture 2" descr="C:\Users\TEQIP-III HBTU\Desktop\stable.png"/>
          <p:cNvPicPr>
            <a:picLocks noGrp="1" noChangeAspect="1" noChangeArrowheads="1"/>
          </p:cNvPicPr>
          <p:nvPr>
            <p:ph idx="1"/>
          </p:nvPr>
        </p:nvPicPr>
        <p:blipFill>
          <a:blip r:embed="rId2"/>
          <a:srcRect/>
          <a:stretch>
            <a:fillRect/>
          </a:stretch>
        </p:blipFill>
        <p:spPr bwMode="auto">
          <a:xfrm>
            <a:off x="909612" y="1416036"/>
            <a:ext cx="7215238" cy="5214974"/>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p:txBody>
          <a:bodyPr/>
          <a:lstStyle/>
          <a:p>
            <a:r>
              <a:rPr lang="en-US"/>
              <a:t>What Is a Module?</a:t>
            </a:r>
          </a:p>
        </p:txBody>
      </p:sp>
      <p:sp>
        <p:nvSpPr>
          <p:cNvPr id="475139" name="Rectangle 3"/>
          <p:cNvSpPr>
            <a:spLocks noGrp="1" noChangeArrowheads="1"/>
          </p:cNvSpPr>
          <p:nvPr>
            <p:ph type="body" idx="1"/>
          </p:nvPr>
        </p:nvSpPr>
        <p:spPr>
          <a:xfrm>
            <a:off x="623860" y="1511300"/>
            <a:ext cx="8120090" cy="4114800"/>
          </a:xfrm>
        </p:spPr>
        <p:txBody>
          <a:bodyPr/>
          <a:lstStyle/>
          <a:p>
            <a:pPr algn="just"/>
            <a:r>
              <a:rPr lang="en-US" dirty="0"/>
              <a:t>A </a:t>
            </a:r>
            <a:r>
              <a:rPr lang="en-US" b="1" dirty="0"/>
              <a:t>lexically contiguous </a:t>
            </a:r>
            <a:r>
              <a:rPr lang="en-US" dirty="0"/>
              <a:t>sequence of program statements, bounded by </a:t>
            </a:r>
            <a:r>
              <a:rPr lang="en-US" b="1" dirty="0"/>
              <a:t>boundary elements</a:t>
            </a:r>
            <a:r>
              <a:rPr lang="en-US" dirty="0"/>
              <a:t>, with an </a:t>
            </a:r>
            <a:r>
              <a:rPr lang="en-US" b="1" dirty="0"/>
              <a:t>aggregate identifier</a:t>
            </a:r>
          </a:p>
          <a:p>
            <a:pPr lvl="1" algn="just"/>
            <a:endParaRPr lang="en-US" dirty="0"/>
          </a:p>
          <a:p>
            <a:pPr lvl="1" algn="just"/>
            <a:r>
              <a:rPr lang="en-US" dirty="0"/>
              <a:t>“Lexically contiguous”</a:t>
            </a:r>
          </a:p>
          <a:p>
            <a:pPr lvl="2" algn="just"/>
            <a:r>
              <a:rPr lang="en-US" dirty="0"/>
              <a:t>Adjoining in the code</a:t>
            </a:r>
          </a:p>
          <a:p>
            <a:pPr lvl="2" algn="just"/>
            <a:endParaRPr lang="en-US" dirty="0"/>
          </a:p>
          <a:p>
            <a:pPr lvl="1" algn="just"/>
            <a:r>
              <a:rPr lang="en-US" dirty="0"/>
              <a:t>“Boundary elements”</a:t>
            </a:r>
          </a:p>
          <a:p>
            <a:pPr lvl="2" algn="just"/>
            <a:r>
              <a:rPr lang="en-US" dirty="0"/>
              <a:t>{ ... } </a:t>
            </a:r>
          </a:p>
          <a:p>
            <a:pPr lvl="2" algn="just"/>
            <a:r>
              <a:rPr lang="en-US" b="1" dirty="0"/>
              <a:t>begin</a:t>
            </a:r>
            <a:r>
              <a:rPr lang="en-US" dirty="0"/>
              <a:t> ... </a:t>
            </a:r>
            <a:r>
              <a:rPr lang="en-US" b="1" dirty="0"/>
              <a:t>end</a:t>
            </a:r>
          </a:p>
          <a:p>
            <a:pPr lvl="1" algn="just"/>
            <a:endParaRPr lang="en-US" dirty="0"/>
          </a:p>
          <a:p>
            <a:pPr lvl="1" algn="just"/>
            <a:r>
              <a:rPr lang="en-US" dirty="0"/>
              <a:t>“Aggregate identifier”</a:t>
            </a:r>
          </a:p>
          <a:p>
            <a:pPr lvl="2" algn="just"/>
            <a:r>
              <a:rPr lang="en-US" dirty="0"/>
              <a:t>A name for the entire module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133350" y="139700"/>
            <a:ext cx="8839200" cy="65531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sz="4000" dirty="0"/>
              <a:t>Modularity</a:t>
            </a:r>
            <a:endParaRPr lang="en-IN" sz="4000" dirty="0"/>
          </a:p>
        </p:txBody>
      </p:sp>
      <p:sp>
        <p:nvSpPr>
          <p:cNvPr id="526340" name="Line 4"/>
          <p:cNvSpPr>
            <a:spLocks noChangeShapeType="1"/>
          </p:cNvSpPr>
          <p:nvPr/>
        </p:nvSpPr>
        <p:spPr bwMode="auto">
          <a:xfrm>
            <a:off x="2124075" y="3643313"/>
            <a:ext cx="0" cy="2278062"/>
          </a:xfrm>
          <a:prstGeom prst="line">
            <a:avLst/>
          </a:prstGeom>
          <a:noFill/>
          <a:ln w="12700">
            <a:solidFill>
              <a:schemeClr val="tx1"/>
            </a:solidFill>
            <a:round/>
            <a:headEnd/>
            <a:tailEnd/>
          </a:ln>
          <a:effectLst/>
        </p:spPr>
        <p:txBody>
          <a:bodyPr/>
          <a:lstStyle/>
          <a:p>
            <a:endParaRPr lang="en-US"/>
          </a:p>
        </p:txBody>
      </p:sp>
      <p:sp>
        <p:nvSpPr>
          <p:cNvPr id="526341" name="Line 5"/>
          <p:cNvSpPr>
            <a:spLocks noChangeShapeType="1"/>
          </p:cNvSpPr>
          <p:nvPr/>
        </p:nvSpPr>
        <p:spPr bwMode="auto">
          <a:xfrm>
            <a:off x="2124075" y="5921375"/>
            <a:ext cx="3414713" cy="0"/>
          </a:xfrm>
          <a:prstGeom prst="line">
            <a:avLst/>
          </a:prstGeom>
          <a:noFill/>
          <a:ln w="12700">
            <a:solidFill>
              <a:schemeClr val="tx1"/>
            </a:solidFill>
            <a:round/>
            <a:headEnd/>
            <a:tailEnd/>
          </a:ln>
          <a:effectLst/>
        </p:spPr>
        <p:txBody>
          <a:bodyPr/>
          <a:lstStyle/>
          <a:p>
            <a:endParaRPr lang="en-US"/>
          </a:p>
        </p:txBody>
      </p:sp>
      <p:sp>
        <p:nvSpPr>
          <p:cNvPr id="526342" name="Text Box 6"/>
          <p:cNvSpPr txBox="1">
            <a:spLocks noChangeArrowheads="1"/>
          </p:cNvSpPr>
          <p:nvPr/>
        </p:nvSpPr>
        <p:spPr bwMode="auto">
          <a:xfrm>
            <a:off x="3035300" y="5916613"/>
            <a:ext cx="2732088" cy="334962"/>
          </a:xfrm>
          <a:prstGeom prst="rect">
            <a:avLst/>
          </a:prstGeom>
          <a:noFill/>
          <a:ln w="12700">
            <a:noFill/>
            <a:miter lim="800000"/>
            <a:headEnd/>
            <a:tailEnd/>
          </a:ln>
          <a:effectLst/>
        </p:spPr>
        <p:txBody>
          <a:bodyPr lIns="91074" tIns="45537" rIns="91074" bIns="45537">
            <a:spAutoFit/>
          </a:bodyPr>
          <a:lstStyle/>
          <a:p>
            <a:pPr defTabSz="911225"/>
            <a:r>
              <a:rPr lang="en-US" sz="1600">
                <a:solidFill>
                  <a:schemeClr val="tx2"/>
                </a:solidFill>
                <a:latin typeface="Tahoma" pitchFamily="34" charset="0"/>
              </a:rPr>
              <a:t>Degree of Modularity</a:t>
            </a:r>
            <a:endParaRPr lang="en-IN" sz="1600">
              <a:solidFill>
                <a:schemeClr val="tx2"/>
              </a:solidFill>
              <a:latin typeface="Tahoma" pitchFamily="34" charset="0"/>
            </a:endParaRPr>
          </a:p>
        </p:txBody>
      </p:sp>
      <p:sp>
        <p:nvSpPr>
          <p:cNvPr id="526343" name="Text Box 7"/>
          <p:cNvSpPr txBox="1">
            <a:spLocks noChangeArrowheads="1"/>
          </p:cNvSpPr>
          <p:nvPr/>
        </p:nvSpPr>
        <p:spPr bwMode="auto">
          <a:xfrm rot="-5400000">
            <a:off x="1192213" y="4503738"/>
            <a:ext cx="1524000" cy="336550"/>
          </a:xfrm>
          <a:prstGeom prst="rect">
            <a:avLst/>
          </a:prstGeom>
          <a:noFill/>
          <a:ln w="12700">
            <a:noFill/>
            <a:miter lim="800000"/>
            <a:headEnd/>
            <a:tailEnd/>
          </a:ln>
          <a:effectLst/>
        </p:spPr>
        <p:txBody>
          <a:bodyPr lIns="91074" tIns="45537" rIns="91074" bIns="45537">
            <a:spAutoFit/>
          </a:bodyPr>
          <a:lstStyle/>
          <a:p>
            <a:pPr defTabSz="911225"/>
            <a:r>
              <a:rPr lang="en-US" sz="1600">
                <a:solidFill>
                  <a:schemeClr val="tx2"/>
                </a:solidFill>
                <a:latin typeface="Tahoma" pitchFamily="34" charset="0"/>
              </a:rPr>
              <a:t>Cost of Efforts</a:t>
            </a:r>
            <a:endParaRPr lang="en-IN" sz="1600">
              <a:solidFill>
                <a:schemeClr val="tx2"/>
              </a:solidFill>
              <a:latin typeface="Tahoma" pitchFamily="34" charset="0"/>
            </a:endParaRPr>
          </a:p>
        </p:txBody>
      </p:sp>
      <p:sp>
        <p:nvSpPr>
          <p:cNvPr id="526344" name="Freeform 8"/>
          <p:cNvSpPr>
            <a:spLocks/>
          </p:cNvSpPr>
          <p:nvPr/>
        </p:nvSpPr>
        <p:spPr bwMode="auto">
          <a:xfrm>
            <a:off x="2352675" y="3689350"/>
            <a:ext cx="3452813" cy="2073275"/>
          </a:xfrm>
          <a:custGeom>
            <a:avLst/>
            <a:gdLst/>
            <a:ahLst/>
            <a:cxnLst>
              <a:cxn ang="0">
                <a:pos x="0" y="1310"/>
              </a:cxn>
              <a:cxn ang="0">
                <a:pos x="752" y="1246"/>
              </a:cxn>
              <a:cxn ang="0">
                <a:pos x="1392" y="979"/>
              </a:cxn>
              <a:cxn ang="0">
                <a:pos x="1848" y="523"/>
              </a:cxn>
              <a:cxn ang="0">
                <a:pos x="2136" y="75"/>
              </a:cxn>
              <a:cxn ang="0">
                <a:pos x="2136" y="75"/>
              </a:cxn>
              <a:cxn ang="0">
                <a:pos x="2136" y="59"/>
              </a:cxn>
            </a:cxnLst>
            <a:rect l="0" t="0" r="r" b="b"/>
            <a:pathLst>
              <a:path w="2184" h="1310">
                <a:moveTo>
                  <a:pt x="0" y="1310"/>
                </a:moveTo>
                <a:cubicBezTo>
                  <a:pt x="125" y="1299"/>
                  <a:pt x="520" y="1301"/>
                  <a:pt x="752" y="1246"/>
                </a:cubicBezTo>
                <a:cubicBezTo>
                  <a:pt x="984" y="1191"/>
                  <a:pt x="1209" y="1100"/>
                  <a:pt x="1392" y="979"/>
                </a:cubicBezTo>
                <a:cubicBezTo>
                  <a:pt x="1575" y="858"/>
                  <a:pt x="1724" y="674"/>
                  <a:pt x="1848" y="523"/>
                </a:cubicBezTo>
                <a:cubicBezTo>
                  <a:pt x="1972" y="372"/>
                  <a:pt x="2088" y="150"/>
                  <a:pt x="2136" y="75"/>
                </a:cubicBezTo>
                <a:cubicBezTo>
                  <a:pt x="2184" y="0"/>
                  <a:pt x="2136" y="78"/>
                  <a:pt x="2136" y="75"/>
                </a:cubicBezTo>
                <a:cubicBezTo>
                  <a:pt x="2136" y="72"/>
                  <a:pt x="2136" y="62"/>
                  <a:pt x="2136" y="59"/>
                </a:cubicBezTo>
              </a:path>
            </a:pathLst>
          </a:custGeom>
          <a:noFill/>
          <a:ln w="12700" cap="flat" cmpd="sng">
            <a:solidFill>
              <a:schemeClr val="tx1"/>
            </a:solidFill>
            <a:prstDash val="solid"/>
            <a:round/>
            <a:headEnd type="none" w="med" len="med"/>
            <a:tailEnd type="none" w="med" len="med"/>
          </a:ln>
          <a:effectLst/>
        </p:spPr>
        <p:txBody>
          <a:bodyPr/>
          <a:lstStyle/>
          <a:p>
            <a:endParaRPr lang="en-US"/>
          </a:p>
        </p:txBody>
      </p:sp>
      <p:sp>
        <p:nvSpPr>
          <p:cNvPr id="526345" name="Freeform 9"/>
          <p:cNvSpPr>
            <a:spLocks/>
          </p:cNvSpPr>
          <p:nvPr/>
        </p:nvSpPr>
        <p:spPr bwMode="auto">
          <a:xfrm>
            <a:off x="2276475" y="3719513"/>
            <a:ext cx="3517900" cy="2033587"/>
          </a:xfrm>
          <a:custGeom>
            <a:avLst/>
            <a:gdLst/>
            <a:ahLst/>
            <a:cxnLst>
              <a:cxn ang="0">
                <a:pos x="0" y="0"/>
              </a:cxn>
              <a:cxn ang="0">
                <a:pos x="424" y="952"/>
              </a:cxn>
              <a:cxn ang="0">
                <a:pos x="1968" y="1240"/>
              </a:cxn>
              <a:cxn ang="0">
                <a:pos x="1968" y="1224"/>
              </a:cxn>
              <a:cxn ang="0">
                <a:pos x="1968" y="1240"/>
              </a:cxn>
              <a:cxn ang="0">
                <a:pos x="1976" y="1232"/>
              </a:cxn>
              <a:cxn ang="0">
                <a:pos x="1968" y="1232"/>
              </a:cxn>
            </a:cxnLst>
            <a:rect l="0" t="0" r="r" b="b"/>
            <a:pathLst>
              <a:path w="2225" h="1285">
                <a:moveTo>
                  <a:pt x="0" y="0"/>
                </a:moveTo>
                <a:cubicBezTo>
                  <a:pt x="72" y="159"/>
                  <a:pt x="96" y="745"/>
                  <a:pt x="424" y="952"/>
                </a:cubicBezTo>
                <a:cubicBezTo>
                  <a:pt x="752" y="1159"/>
                  <a:pt x="1711" y="1195"/>
                  <a:pt x="1968" y="1240"/>
                </a:cubicBezTo>
                <a:cubicBezTo>
                  <a:pt x="2225" y="1285"/>
                  <a:pt x="1968" y="1224"/>
                  <a:pt x="1968" y="1224"/>
                </a:cubicBezTo>
                <a:cubicBezTo>
                  <a:pt x="1968" y="1224"/>
                  <a:pt x="1967" y="1239"/>
                  <a:pt x="1968" y="1240"/>
                </a:cubicBezTo>
                <a:cubicBezTo>
                  <a:pt x="1969" y="1241"/>
                  <a:pt x="1976" y="1233"/>
                  <a:pt x="1976" y="1232"/>
                </a:cubicBezTo>
                <a:cubicBezTo>
                  <a:pt x="1976" y="1231"/>
                  <a:pt x="1970" y="1232"/>
                  <a:pt x="1968" y="1232"/>
                </a:cubicBezTo>
              </a:path>
            </a:pathLst>
          </a:custGeom>
          <a:noFill/>
          <a:ln w="12700" cap="flat" cmpd="sng">
            <a:solidFill>
              <a:schemeClr val="tx1"/>
            </a:solidFill>
            <a:prstDash val="solid"/>
            <a:round/>
            <a:headEnd type="none" w="med" len="med"/>
            <a:tailEnd type="none" w="med" len="med"/>
          </a:ln>
          <a:effectLst/>
        </p:spPr>
        <p:txBody>
          <a:bodyPr/>
          <a:lstStyle/>
          <a:p>
            <a:endParaRPr lang="en-US"/>
          </a:p>
        </p:txBody>
      </p:sp>
      <p:sp>
        <p:nvSpPr>
          <p:cNvPr id="526346" name="Freeform 10"/>
          <p:cNvSpPr>
            <a:spLocks/>
          </p:cNvSpPr>
          <p:nvPr/>
        </p:nvSpPr>
        <p:spPr bwMode="auto">
          <a:xfrm>
            <a:off x="2732088" y="3632200"/>
            <a:ext cx="2452687" cy="1547813"/>
          </a:xfrm>
          <a:custGeom>
            <a:avLst/>
            <a:gdLst/>
            <a:ahLst/>
            <a:cxnLst>
              <a:cxn ang="0">
                <a:pos x="0" y="103"/>
              </a:cxn>
              <a:cxn ang="0">
                <a:pos x="144" y="615"/>
              </a:cxn>
              <a:cxn ang="0">
                <a:pos x="792" y="975"/>
              </a:cxn>
              <a:cxn ang="0">
                <a:pos x="1328" y="599"/>
              </a:cxn>
              <a:cxn ang="0">
                <a:pos x="1520" y="87"/>
              </a:cxn>
              <a:cxn ang="0">
                <a:pos x="1520" y="79"/>
              </a:cxn>
            </a:cxnLst>
            <a:rect l="0" t="0" r="r" b="b"/>
            <a:pathLst>
              <a:path w="1552" h="978">
                <a:moveTo>
                  <a:pt x="0" y="103"/>
                </a:moveTo>
                <a:cubicBezTo>
                  <a:pt x="24" y="188"/>
                  <a:pt x="12" y="470"/>
                  <a:pt x="144" y="615"/>
                </a:cubicBezTo>
                <a:cubicBezTo>
                  <a:pt x="276" y="760"/>
                  <a:pt x="595" y="978"/>
                  <a:pt x="792" y="975"/>
                </a:cubicBezTo>
                <a:cubicBezTo>
                  <a:pt x="989" y="972"/>
                  <a:pt x="1207" y="747"/>
                  <a:pt x="1328" y="599"/>
                </a:cubicBezTo>
                <a:cubicBezTo>
                  <a:pt x="1449" y="451"/>
                  <a:pt x="1488" y="174"/>
                  <a:pt x="1520" y="87"/>
                </a:cubicBezTo>
                <a:cubicBezTo>
                  <a:pt x="1552" y="0"/>
                  <a:pt x="1520" y="81"/>
                  <a:pt x="1520" y="79"/>
                </a:cubicBezTo>
              </a:path>
            </a:pathLst>
          </a:custGeom>
          <a:noFill/>
          <a:ln w="12700" cap="flat" cmpd="sng">
            <a:solidFill>
              <a:schemeClr val="tx1"/>
            </a:solidFill>
            <a:prstDash val="solid"/>
            <a:round/>
            <a:headEnd type="none" w="med" len="med"/>
            <a:tailEnd type="none" w="med" len="med"/>
          </a:ln>
          <a:effectLst/>
        </p:spPr>
        <p:txBody>
          <a:bodyPr/>
          <a:lstStyle/>
          <a:p>
            <a:endParaRPr lang="en-US"/>
          </a:p>
        </p:txBody>
      </p:sp>
      <p:sp>
        <p:nvSpPr>
          <p:cNvPr id="526347" name="Text Box 11"/>
          <p:cNvSpPr txBox="1">
            <a:spLocks noChangeArrowheads="1"/>
          </p:cNvSpPr>
          <p:nvPr/>
        </p:nvSpPr>
        <p:spPr bwMode="auto">
          <a:xfrm>
            <a:off x="5235575" y="5010150"/>
            <a:ext cx="2200275" cy="336550"/>
          </a:xfrm>
          <a:prstGeom prst="rect">
            <a:avLst/>
          </a:prstGeom>
          <a:noFill/>
          <a:ln w="12700">
            <a:noFill/>
            <a:miter lim="800000"/>
            <a:headEnd/>
            <a:tailEnd/>
          </a:ln>
          <a:effectLst/>
        </p:spPr>
        <p:txBody>
          <a:bodyPr lIns="91074" tIns="45537" rIns="91074" bIns="45537">
            <a:spAutoFit/>
          </a:bodyPr>
          <a:lstStyle/>
          <a:p>
            <a:pPr defTabSz="911225"/>
            <a:r>
              <a:rPr lang="en-US" sz="1600">
                <a:latin typeface="Tahoma" pitchFamily="34" charset="0"/>
              </a:rPr>
              <a:t>Cost to module</a:t>
            </a:r>
            <a:endParaRPr lang="en-IN" sz="1600">
              <a:latin typeface="Tahoma" pitchFamily="34" charset="0"/>
            </a:endParaRPr>
          </a:p>
        </p:txBody>
      </p:sp>
      <p:sp>
        <p:nvSpPr>
          <p:cNvPr id="526348" name="Text Box 12"/>
          <p:cNvSpPr txBox="1">
            <a:spLocks noChangeArrowheads="1"/>
          </p:cNvSpPr>
          <p:nvPr/>
        </p:nvSpPr>
        <p:spPr bwMode="auto">
          <a:xfrm>
            <a:off x="5827713" y="3981450"/>
            <a:ext cx="2216150" cy="455613"/>
          </a:xfrm>
          <a:prstGeom prst="rect">
            <a:avLst/>
          </a:prstGeom>
          <a:noFill/>
          <a:ln w="12700">
            <a:noFill/>
            <a:miter lim="800000"/>
            <a:headEnd/>
            <a:tailEnd/>
          </a:ln>
          <a:effectLst/>
        </p:spPr>
        <p:txBody>
          <a:bodyPr lIns="91074" tIns="45537" rIns="91074" bIns="45537">
            <a:spAutoFit/>
          </a:bodyPr>
          <a:lstStyle/>
          <a:p>
            <a:pPr defTabSz="911225"/>
            <a:endParaRPr lang="en-IN">
              <a:solidFill>
                <a:schemeClr val="bg1"/>
              </a:solidFill>
              <a:latin typeface="Tahoma" pitchFamily="34" charset="0"/>
            </a:endParaRPr>
          </a:p>
        </p:txBody>
      </p:sp>
      <p:sp>
        <p:nvSpPr>
          <p:cNvPr id="526349" name="Text Box 13"/>
          <p:cNvSpPr txBox="1">
            <a:spLocks noChangeArrowheads="1"/>
          </p:cNvSpPr>
          <p:nvPr/>
        </p:nvSpPr>
        <p:spPr bwMode="auto">
          <a:xfrm>
            <a:off x="5751513" y="4360863"/>
            <a:ext cx="1684337" cy="581025"/>
          </a:xfrm>
          <a:prstGeom prst="rect">
            <a:avLst/>
          </a:prstGeom>
          <a:noFill/>
          <a:ln w="12700">
            <a:noFill/>
            <a:miter lim="800000"/>
            <a:headEnd/>
            <a:tailEnd/>
          </a:ln>
          <a:effectLst/>
        </p:spPr>
        <p:txBody>
          <a:bodyPr lIns="91074" tIns="45537" rIns="91074" bIns="45537">
            <a:spAutoFit/>
          </a:bodyPr>
          <a:lstStyle/>
          <a:p>
            <a:pPr defTabSz="911225"/>
            <a:r>
              <a:rPr lang="en-US" sz="1600">
                <a:latin typeface="Tahoma" pitchFamily="34" charset="0"/>
              </a:rPr>
              <a:t>Cost to Interface</a:t>
            </a:r>
            <a:endParaRPr lang="en-IN" sz="1600">
              <a:latin typeface="Tahoma" pitchFamily="34" charset="0"/>
            </a:endParaRPr>
          </a:p>
        </p:txBody>
      </p:sp>
      <p:sp>
        <p:nvSpPr>
          <p:cNvPr id="526350" name="Text Box 14"/>
          <p:cNvSpPr txBox="1">
            <a:spLocks noChangeArrowheads="1"/>
          </p:cNvSpPr>
          <p:nvPr/>
        </p:nvSpPr>
        <p:spPr bwMode="auto">
          <a:xfrm>
            <a:off x="3271838" y="4094163"/>
            <a:ext cx="1458912" cy="336550"/>
          </a:xfrm>
          <a:prstGeom prst="rect">
            <a:avLst/>
          </a:prstGeom>
          <a:noFill/>
          <a:ln w="12700">
            <a:noFill/>
            <a:miter lim="800000"/>
            <a:headEnd/>
            <a:tailEnd/>
          </a:ln>
          <a:effectLst/>
        </p:spPr>
        <p:txBody>
          <a:bodyPr lIns="91074" tIns="45537" rIns="91074" bIns="45537">
            <a:spAutoFit/>
          </a:bodyPr>
          <a:lstStyle/>
          <a:p>
            <a:pPr defTabSz="911225"/>
            <a:r>
              <a:rPr lang="en-US" sz="1600">
                <a:latin typeface="Tahoma" pitchFamily="34" charset="0"/>
              </a:rPr>
              <a:t>Overall efforts</a:t>
            </a:r>
            <a:endParaRPr lang="en-IN" sz="1600">
              <a:latin typeface="Tahoma" pitchFamily="34" charset="0"/>
            </a:endParaRPr>
          </a:p>
        </p:txBody>
      </p:sp>
      <p:sp>
        <p:nvSpPr>
          <p:cNvPr id="526351" name="Line 15"/>
          <p:cNvSpPr>
            <a:spLocks noChangeShapeType="1"/>
          </p:cNvSpPr>
          <p:nvPr/>
        </p:nvSpPr>
        <p:spPr bwMode="auto">
          <a:xfrm flipH="1">
            <a:off x="5235575" y="4554538"/>
            <a:ext cx="531813" cy="76200"/>
          </a:xfrm>
          <a:prstGeom prst="line">
            <a:avLst/>
          </a:prstGeom>
          <a:noFill/>
          <a:ln w="12700">
            <a:solidFill>
              <a:schemeClr val="tx1"/>
            </a:solidFill>
            <a:round/>
            <a:headEnd/>
            <a:tailEnd type="triangle" w="med" len="med"/>
          </a:ln>
          <a:effectLst/>
        </p:spPr>
        <p:txBody>
          <a:bodyPr/>
          <a:lstStyle/>
          <a:p>
            <a:endParaRPr lang="en-US"/>
          </a:p>
        </p:txBody>
      </p:sp>
      <p:sp>
        <p:nvSpPr>
          <p:cNvPr id="526352" name="Line 16"/>
          <p:cNvSpPr>
            <a:spLocks noChangeShapeType="1"/>
          </p:cNvSpPr>
          <p:nvPr/>
        </p:nvSpPr>
        <p:spPr bwMode="auto">
          <a:xfrm flipH="1">
            <a:off x="4552950" y="5162550"/>
            <a:ext cx="682625" cy="379413"/>
          </a:xfrm>
          <a:prstGeom prst="line">
            <a:avLst/>
          </a:prstGeom>
          <a:noFill/>
          <a:ln w="12700">
            <a:solidFill>
              <a:schemeClr val="tx1"/>
            </a:solidFill>
            <a:round/>
            <a:headEnd/>
            <a:tailEnd type="triangle" w="med" len="med"/>
          </a:ln>
          <a:effectLst/>
        </p:spPr>
        <p:txBody>
          <a:bodyPr/>
          <a:lstStyle/>
          <a:p>
            <a:endParaRPr lang="en-US"/>
          </a:p>
        </p:txBody>
      </p:sp>
      <p:sp>
        <p:nvSpPr>
          <p:cNvPr id="526353" name="Line 17"/>
          <p:cNvSpPr>
            <a:spLocks noChangeShapeType="1"/>
          </p:cNvSpPr>
          <p:nvPr/>
        </p:nvSpPr>
        <p:spPr bwMode="auto">
          <a:xfrm flipH="1">
            <a:off x="2959100" y="4327525"/>
            <a:ext cx="379413" cy="227013"/>
          </a:xfrm>
          <a:prstGeom prst="line">
            <a:avLst/>
          </a:prstGeom>
          <a:noFill/>
          <a:ln w="12700">
            <a:solidFill>
              <a:schemeClr val="tx1"/>
            </a:solidFill>
            <a:round/>
            <a:headEnd/>
            <a:tailEnd type="triangle" w="med" len="med"/>
          </a:ln>
          <a:effectLst/>
        </p:spPr>
        <p:txBody>
          <a:bodyPr/>
          <a:lstStyle/>
          <a:p>
            <a:endParaRPr lang="en-US"/>
          </a:p>
        </p:txBody>
      </p:sp>
      <p:sp>
        <p:nvSpPr>
          <p:cNvPr id="21" name="Rectangle 20"/>
          <p:cNvSpPr/>
          <p:nvPr/>
        </p:nvSpPr>
        <p:spPr>
          <a:xfrm>
            <a:off x="409546" y="1528980"/>
            <a:ext cx="8215370" cy="1815882"/>
          </a:xfrm>
          <a:prstGeom prst="rect">
            <a:avLst/>
          </a:prstGeom>
        </p:spPr>
        <p:txBody>
          <a:bodyPr wrap="square">
            <a:spAutoFit/>
          </a:bodyPr>
          <a:lstStyle/>
          <a:p>
            <a:pPr marL="363538" indent="-363538" algn="just">
              <a:buFont typeface="Arial" pitchFamily="34" charset="0"/>
              <a:buChar char="•"/>
            </a:pPr>
            <a:r>
              <a:rPr lang="en-US" sz="2800" dirty="0" smtClean="0"/>
              <a:t>Attribute of the s/w that allows it to be managed intellectually. </a:t>
            </a:r>
          </a:p>
          <a:p>
            <a:pPr marL="363538" indent="-363538" algn="just">
              <a:buFont typeface="Arial" pitchFamily="34" charset="0"/>
              <a:buChar char="•"/>
            </a:pPr>
            <a:r>
              <a:rPr lang="en-US" sz="2800" dirty="0" smtClean="0"/>
              <a:t>A monolithic s/w can’t be easily grasped by a reader.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66750" y="201590"/>
            <a:ext cx="7772400" cy="914400"/>
          </a:xfrm>
        </p:spPr>
        <p:txBody>
          <a:bodyPr/>
          <a:lstStyle/>
          <a:p>
            <a:r>
              <a:rPr lang="en-GB" sz="3600" dirty="0"/>
              <a:t>Software </a:t>
            </a:r>
            <a:r>
              <a:rPr lang="en-GB" sz="3600" dirty="0" smtClean="0"/>
              <a:t>Design </a:t>
            </a:r>
            <a:r>
              <a:rPr lang="en-GB" sz="3600" dirty="0"/>
              <a:t>and </a:t>
            </a:r>
            <a:r>
              <a:rPr lang="en-GB" sz="3600" dirty="0" smtClean="0"/>
              <a:t>Implementation</a:t>
            </a:r>
            <a:endParaRPr lang="en-GB" sz="3600" dirty="0"/>
          </a:p>
        </p:txBody>
      </p:sp>
      <p:sp>
        <p:nvSpPr>
          <p:cNvPr id="86019" name="Rectangle 3"/>
          <p:cNvSpPr>
            <a:spLocks noGrp="1" noChangeArrowheads="1"/>
          </p:cNvSpPr>
          <p:nvPr>
            <p:ph type="body" idx="1"/>
          </p:nvPr>
        </p:nvSpPr>
        <p:spPr>
          <a:xfrm>
            <a:off x="409546" y="1558912"/>
            <a:ext cx="8429684" cy="5072098"/>
          </a:xfrm>
        </p:spPr>
        <p:txBody>
          <a:bodyPr/>
          <a:lstStyle/>
          <a:p>
            <a:pPr algn="just">
              <a:spcAft>
                <a:spcPts val="600"/>
              </a:spcAft>
            </a:pPr>
            <a:r>
              <a:rPr lang="en-GB" sz="3200" dirty="0"/>
              <a:t>The process of converting the system specification into an executable system.</a:t>
            </a:r>
          </a:p>
          <a:p>
            <a:pPr algn="just">
              <a:spcAft>
                <a:spcPts val="600"/>
              </a:spcAft>
            </a:pPr>
            <a:r>
              <a:rPr lang="en-GB" sz="3200" b="1" dirty="0"/>
              <a:t>Software </a:t>
            </a:r>
            <a:r>
              <a:rPr lang="en-GB" sz="3200" b="1" dirty="0" smtClean="0"/>
              <a:t>Design: </a:t>
            </a:r>
            <a:r>
              <a:rPr lang="en-GB" sz="3200" dirty="0" smtClean="0"/>
              <a:t>Design </a:t>
            </a:r>
            <a:r>
              <a:rPr lang="en-GB" sz="3200" dirty="0"/>
              <a:t>a software structure that realises the </a:t>
            </a:r>
            <a:r>
              <a:rPr lang="en-GB" sz="3200" dirty="0" smtClean="0"/>
              <a:t>specification.</a:t>
            </a:r>
          </a:p>
          <a:p>
            <a:pPr algn="just">
              <a:spcAft>
                <a:spcPts val="600"/>
              </a:spcAft>
            </a:pPr>
            <a:r>
              <a:rPr lang="en-GB" sz="3200" b="1" dirty="0" smtClean="0"/>
              <a:t>Implementation: </a:t>
            </a:r>
            <a:r>
              <a:rPr lang="en-GB" sz="3200" dirty="0" smtClean="0"/>
              <a:t>Translate </a:t>
            </a:r>
            <a:r>
              <a:rPr lang="en-GB" sz="3200" dirty="0"/>
              <a:t>this </a:t>
            </a:r>
            <a:r>
              <a:rPr lang="en-GB" sz="3200" dirty="0" smtClean="0"/>
              <a:t>structure (Design) </a:t>
            </a:r>
            <a:r>
              <a:rPr lang="en-GB" sz="3200" dirty="0"/>
              <a:t>into an executable </a:t>
            </a:r>
            <a:r>
              <a:rPr lang="en-GB" sz="3200" dirty="0" smtClean="0"/>
              <a:t>program.</a:t>
            </a:r>
            <a:endParaRPr lang="en-GB" sz="3200" dirty="0"/>
          </a:p>
          <a:p>
            <a:pPr algn="just">
              <a:spcAft>
                <a:spcPts val="600"/>
              </a:spcAft>
            </a:pPr>
            <a:r>
              <a:rPr lang="en-GB" sz="3200" dirty="0"/>
              <a:t>The activities of design and implementation are closely related and may be inter-leaved.</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dirty="0"/>
              <a:t>Modularity</a:t>
            </a:r>
          </a:p>
        </p:txBody>
      </p:sp>
      <p:sp>
        <p:nvSpPr>
          <p:cNvPr id="427011" name="Rectangle 3"/>
          <p:cNvSpPr>
            <a:spLocks noGrp="1" noChangeArrowheads="1"/>
          </p:cNvSpPr>
          <p:nvPr>
            <p:ph type="body" idx="1"/>
          </p:nvPr>
        </p:nvSpPr>
        <p:spPr>
          <a:xfrm>
            <a:off x="480984" y="1511300"/>
            <a:ext cx="8277254" cy="5119710"/>
          </a:xfrm>
        </p:spPr>
        <p:txBody>
          <a:bodyPr/>
          <a:lstStyle/>
          <a:p>
            <a:r>
              <a:rPr lang="en-US" sz="2300" dirty="0"/>
              <a:t>Attribute of the software that allows a s/w to be managed intellectually.</a:t>
            </a:r>
          </a:p>
          <a:p>
            <a:r>
              <a:rPr lang="en-US" sz="2300" dirty="0"/>
              <a:t>A monolithic s/w can not be grasped by a reader.</a:t>
            </a:r>
          </a:p>
          <a:p>
            <a:r>
              <a:rPr lang="en-US" sz="2300" dirty="0"/>
              <a:t>C(x): perceived complexity of the problem</a:t>
            </a:r>
          </a:p>
          <a:p>
            <a:r>
              <a:rPr lang="en-US" sz="2300" dirty="0"/>
              <a:t>E(x): Effort required to solve the problem</a:t>
            </a:r>
          </a:p>
          <a:p>
            <a:r>
              <a:rPr lang="en-US" sz="2300" dirty="0"/>
              <a:t>For two problems P1 and P2</a:t>
            </a:r>
          </a:p>
          <a:p>
            <a:r>
              <a:rPr lang="en-US" sz="2300" dirty="0"/>
              <a:t>IF C(P1) &gt; C(P2) THEN E(P1) &gt; E(P2)</a:t>
            </a:r>
          </a:p>
          <a:p>
            <a:r>
              <a:rPr lang="en-US" sz="2300" dirty="0"/>
              <a:t>Also it has been observed that </a:t>
            </a:r>
          </a:p>
          <a:p>
            <a:r>
              <a:rPr lang="en-US" sz="2300" dirty="0"/>
              <a:t>C(P1+P2) &gt; C(P1)+C(P2)</a:t>
            </a:r>
          </a:p>
          <a:p>
            <a:r>
              <a:rPr lang="en-US" sz="2300" dirty="0"/>
              <a:t>It therefore, follows that E(P1)+E(P2) &lt; E(P1+P2)</a:t>
            </a:r>
          </a:p>
          <a:p>
            <a:r>
              <a:rPr lang="en-US" sz="2300" dirty="0"/>
              <a:t>Thus it is easier to solve a complex problem if it is divided into manageable pieces (modules).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t>Control Hierarchy</a:t>
            </a:r>
            <a:endParaRPr lang="en-IN"/>
          </a:p>
        </p:txBody>
      </p:sp>
      <p:sp>
        <p:nvSpPr>
          <p:cNvPr id="524291" name="Rectangle 3"/>
          <p:cNvSpPr>
            <a:spLocks noGrp="1" noChangeArrowheads="1"/>
          </p:cNvSpPr>
          <p:nvPr>
            <p:ph type="body" idx="1"/>
          </p:nvPr>
        </p:nvSpPr>
        <p:spPr>
          <a:xfrm>
            <a:off x="266670" y="1487474"/>
            <a:ext cx="8491568" cy="5345126"/>
          </a:xfrm>
        </p:spPr>
        <p:txBody>
          <a:bodyPr/>
          <a:lstStyle/>
          <a:p>
            <a:pPr algn="just">
              <a:spcAft>
                <a:spcPts val="600"/>
              </a:spcAft>
            </a:pPr>
            <a:r>
              <a:rPr lang="en-US" sz="2800" dirty="0"/>
              <a:t>Organization of program components is depicted through</a:t>
            </a:r>
          </a:p>
          <a:p>
            <a:pPr lvl="1" algn="just">
              <a:spcAft>
                <a:spcPts val="600"/>
              </a:spcAft>
            </a:pPr>
            <a:r>
              <a:rPr lang="en-US" sz="2800" b="1" dirty="0"/>
              <a:t>Depth and width </a:t>
            </a:r>
            <a:r>
              <a:rPr lang="en-US" sz="2800" dirty="0"/>
              <a:t>of the structure (graph</a:t>
            </a:r>
            <a:r>
              <a:rPr lang="en-US" sz="2800" dirty="0" smtClean="0"/>
              <a:t>) </a:t>
            </a:r>
            <a:r>
              <a:rPr lang="en-US" sz="2800" dirty="0"/>
              <a:t>representing </a:t>
            </a:r>
            <a:r>
              <a:rPr lang="en-US" sz="2800" b="1" dirty="0" smtClean="0"/>
              <a:t>number of </a:t>
            </a:r>
            <a:r>
              <a:rPr lang="en-US" sz="2800" b="1" dirty="0"/>
              <a:t>levels of control</a:t>
            </a:r>
            <a:r>
              <a:rPr lang="en-US" sz="2800" dirty="0"/>
              <a:t>, and overall </a:t>
            </a:r>
            <a:r>
              <a:rPr lang="en-US" sz="2800" b="1" dirty="0"/>
              <a:t>span of control</a:t>
            </a:r>
            <a:r>
              <a:rPr lang="en-US" sz="2800" dirty="0"/>
              <a:t>.</a:t>
            </a:r>
          </a:p>
          <a:p>
            <a:pPr lvl="1" algn="just">
              <a:spcAft>
                <a:spcPts val="600"/>
              </a:spcAft>
            </a:pPr>
            <a:r>
              <a:rPr lang="en-US" sz="2800" dirty="0"/>
              <a:t>Concept of </a:t>
            </a:r>
            <a:r>
              <a:rPr lang="en-US" sz="2800" b="1" dirty="0"/>
              <a:t>FAN-IN and FAN-OUT</a:t>
            </a:r>
            <a:r>
              <a:rPr lang="en-US" sz="2800" dirty="0"/>
              <a:t>.</a:t>
            </a:r>
          </a:p>
          <a:p>
            <a:pPr lvl="1" algn="just">
              <a:spcAft>
                <a:spcPts val="600"/>
              </a:spcAft>
            </a:pPr>
            <a:r>
              <a:rPr lang="en-US" sz="2800" dirty="0"/>
              <a:t>Concept of </a:t>
            </a:r>
            <a:r>
              <a:rPr lang="en-US" sz="2800" b="1" dirty="0" smtClean="0"/>
              <a:t>Super ordinate </a:t>
            </a:r>
            <a:r>
              <a:rPr lang="en-US" sz="2800" b="1" dirty="0"/>
              <a:t>and subordinate modules</a:t>
            </a:r>
            <a:r>
              <a:rPr lang="en-US" sz="2800" dirty="0"/>
              <a:t>.</a:t>
            </a:r>
          </a:p>
          <a:p>
            <a:pPr lvl="1" algn="just">
              <a:spcAft>
                <a:spcPts val="600"/>
              </a:spcAft>
            </a:pPr>
            <a:r>
              <a:rPr lang="en-US" sz="2800" dirty="0"/>
              <a:t>Concept of </a:t>
            </a:r>
            <a:r>
              <a:rPr lang="en-US" sz="2800" b="1" dirty="0"/>
              <a:t>Visibility and </a:t>
            </a:r>
            <a:r>
              <a:rPr lang="en-US" sz="2800" b="1" dirty="0" smtClean="0"/>
              <a:t>Connectivity</a:t>
            </a:r>
            <a:r>
              <a:rPr lang="en-US" sz="2800" dirty="0" smtClean="0"/>
              <a:t>.</a:t>
            </a:r>
            <a:endParaRPr lang="en-IN" sz="2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133350" y="139700"/>
            <a:ext cx="8763000"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133350" y="139700"/>
            <a:ext cx="8839200" cy="64008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133350" y="139700"/>
            <a:ext cx="8839200" cy="65532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133350" y="201590"/>
            <a:ext cx="8839200" cy="6491309"/>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a:t>Coupling</a:t>
            </a:r>
          </a:p>
        </p:txBody>
      </p:sp>
      <p:sp>
        <p:nvSpPr>
          <p:cNvPr id="477187" name="Rectangle 3"/>
          <p:cNvSpPr>
            <a:spLocks noGrp="1" noChangeArrowheads="1"/>
          </p:cNvSpPr>
          <p:nvPr>
            <p:ph type="body" idx="1"/>
          </p:nvPr>
        </p:nvSpPr>
        <p:spPr>
          <a:xfrm>
            <a:off x="409546" y="1670050"/>
            <a:ext cx="8348692" cy="4114800"/>
          </a:xfrm>
        </p:spPr>
        <p:txBody>
          <a:bodyPr/>
          <a:lstStyle/>
          <a:p>
            <a:pPr algn="just"/>
            <a:r>
              <a:rPr lang="en-US" sz="2800" dirty="0" smtClean="0"/>
              <a:t>A measure of the </a:t>
            </a:r>
            <a:r>
              <a:rPr lang="en-US" sz="2800" dirty="0"/>
              <a:t>degree of interaction between two </a:t>
            </a:r>
            <a:r>
              <a:rPr lang="en-US" sz="2800" dirty="0" smtClean="0"/>
              <a:t>modules. There are seven </a:t>
            </a:r>
            <a:r>
              <a:rPr lang="en-US" sz="2800" dirty="0"/>
              <a:t>categories or levels of </a:t>
            </a:r>
            <a:r>
              <a:rPr lang="en-US" sz="2800" dirty="0" smtClean="0"/>
              <a:t>coupling.</a:t>
            </a:r>
            <a:endParaRPr lang="en-US" sz="2800" dirty="0"/>
          </a:p>
        </p:txBody>
      </p:sp>
      <p:sp>
        <p:nvSpPr>
          <p:cNvPr id="477188" name="Text Box 4"/>
          <p:cNvSpPr txBox="1">
            <a:spLocks noChangeArrowheads="1"/>
          </p:cNvSpPr>
          <p:nvPr/>
        </p:nvSpPr>
        <p:spPr bwMode="auto">
          <a:xfrm>
            <a:off x="1925638" y="3171823"/>
            <a:ext cx="5592762" cy="3569839"/>
          </a:xfrm>
          <a:prstGeom prst="rect">
            <a:avLst/>
          </a:prstGeom>
          <a:noFill/>
          <a:ln w="12700">
            <a:solidFill>
              <a:srgbClr val="6666FF"/>
            </a:solidFill>
            <a:miter lim="800000"/>
            <a:headEnd/>
            <a:tailEnd/>
          </a:ln>
          <a:effectLst/>
        </p:spPr>
        <p:txBody>
          <a:bodyPr lIns="91074" tIns="45537" rIns="91074" bIns="45537">
            <a:spAutoFit/>
          </a:bodyPr>
          <a:lstStyle/>
          <a:p>
            <a:pPr marL="455613" indent="-455613" defTabSz="911225" eaLnBrk="1" hangingPunct="1">
              <a:spcAft>
                <a:spcPts val="600"/>
              </a:spcAft>
              <a:buFontTx/>
              <a:buAutoNum type="arabicPeriod"/>
            </a:pPr>
            <a:r>
              <a:rPr lang="en-US" sz="2800" b="1" dirty="0">
                <a:solidFill>
                  <a:schemeClr val="hlink"/>
                </a:solidFill>
                <a:latin typeface="Arial" pitchFamily="34" charset="0"/>
              </a:rPr>
              <a:t>No direct coupling      </a:t>
            </a:r>
            <a:r>
              <a:rPr lang="en-US" sz="2800" b="1" dirty="0">
                <a:solidFill>
                  <a:schemeClr val="hlink"/>
                </a:solidFill>
              </a:rPr>
              <a:t>(Good)</a:t>
            </a:r>
            <a:endParaRPr lang="en-US" sz="2800" b="1" dirty="0">
              <a:solidFill>
                <a:schemeClr val="hlink"/>
              </a:solidFill>
              <a:latin typeface="Arial" pitchFamily="34" charset="0"/>
            </a:endParaRPr>
          </a:p>
          <a:p>
            <a:pPr marL="455613" indent="-455613" defTabSz="911225" eaLnBrk="1" hangingPunct="1">
              <a:spcAft>
                <a:spcPts val="600"/>
              </a:spcAft>
              <a:buFontTx/>
              <a:buAutoNum type="arabicPeriod"/>
            </a:pPr>
            <a:r>
              <a:rPr lang="en-US" sz="2800" b="1" dirty="0">
                <a:solidFill>
                  <a:schemeClr val="hlink"/>
                </a:solidFill>
                <a:latin typeface="Arial" pitchFamily="34" charset="0"/>
              </a:rPr>
              <a:t>Data coupling</a:t>
            </a:r>
          </a:p>
          <a:p>
            <a:pPr marL="455613" indent="-455613" defTabSz="911225" eaLnBrk="1" hangingPunct="1">
              <a:spcAft>
                <a:spcPts val="600"/>
              </a:spcAft>
              <a:buFontTx/>
              <a:buAutoNum type="arabicPeriod"/>
            </a:pPr>
            <a:r>
              <a:rPr lang="en-US" sz="2800" b="1" dirty="0">
                <a:solidFill>
                  <a:schemeClr val="hlink"/>
                </a:solidFill>
                <a:latin typeface="Arial" pitchFamily="34" charset="0"/>
              </a:rPr>
              <a:t>Stamp coupling</a:t>
            </a:r>
          </a:p>
          <a:p>
            <a:pPr marL="455613" indent="-455613" defTabSz="911225" eaLnBrk="1" hangingPunct="1">
              <a:spcAft>
                <a:spcPts val="600"/>
              </a:spcAft>
              <a:buFontTx/>
              <a:buAutoNum type="arabicPeriod"/>
            </a:pPr>
            <a:r>
              <a:rPr lang="en-US" sz="2800" b="1" dirty="0">
                <a:solidFill>
                  <a:schemeClr val="hlink"/>
                </a:solidFill>
                <a:latin typeface="Arial" pitchFamily="34" charset="0"/>
              </a:rPr>
              <a:t>Control coupling</a:t>
            </a:r>
          </a:p>
          <a:p>
            <a:pPr marL="455613" indent="-455613" defTabSz="911225" eaLnBrk="1" hangingPunct="1">
              <a:spcAft>
                <a:spcPts val="600"/>
              </a:spcAft>
              <a:buFontTx/>
              <a:buAutoNum type="arabicPeriod"/>
            </a:pPr>
            <a:r>
              <a:rPr lang="en-US" sz="2800" b="1" dirty="0">
                <a:solidFill>
                  <a:schemeClr val="hlink"/>
                </a:solidFill>
                <a:latin typeface="Arial" pitchFamily="34" charset="0"/>
              </a:rPr>
              <a:t>External Coupling</a:t>
            </a:r>
          </a:p>
          <a:p>
            <a:pPr marL="455613" indent="-455613" defTabSz="911225" eaLnBrk="1" hangingPunct="1">
              <a:spcAft>
                <a:spcPts val="600"/>
              </a:spcAft>
              <a:buFontTx/>
              <a:buAutoNum type="arabicPeriod"/>
            </a:pPr>
            <a:r>
              <a:rPr lang="en-US" sz="2800" b="1" dirty="0">
                <a:solidFill>
                  <a:schemeClr val="hlink"/>
                </a:solidFill>
                <a:latin typeface="Arial" pitchFamily="34" charset="0"/>
              </a:rPr>
              <a:t>Common coupling</a:t>
            </a:r>
          </a:p>
          <a:p>
            <a:pPr marL="455613" indent="-455613" defTabSz="911225" eaLnBrk="1" hangingPunct="1">
              <a:spcAft>
                <a:spcPts val="600"/>
              </a:spcAft>
              <a:buFontTx/>
              <a:buAutoNum type="arabicPeriod"/>
            </a:pPr>
            <a:r>
              <a:rPr lang="en-US" sz="2800" b="1" dirty="0">
                <a:solidFill>
                  <a:schemeClr val="hlink"/>
                </a:solidFill>
                <a:latin typeface="Arial" pitchFamily="34" charset="0"/>
              </a:rPr>
              <a:t>Content coupling          (Bad)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a:xfrm>
            <a:off x="2038350" y="292100"/>
            <a:ext cx="4672013" cy="914400"/>
          </a:xfrm>
        </p:spPr>
        <p:txBody>
          <a:bodyPr/>
          <a:lstStyle/>
          <a:p>
            <a:r>
              <a:rPr lang="en-US"/>
              <a:t>Content Coupling</a:t>
            </a:r>
          </a:p>
        </p:txBody>
      </p:sp>
      <p:sp>
        <p:nvSpPr>
          <p:cNvPr id="479235" name="Rectangle 3"/>
          <p:cNvSpPr>
            <a:spLocks noGrp="1" noChangeArrowheads="1"/>
          </p:cNvSpPr>
          <p:nvPr>
            <p:ph type="body" idx="1"/>
          </p:nvPr>
        </p:nvSpPr>
        <p:spPr>
          <a:xfrm>
            <a:off x="209550" y="1384300"/>
            <a:ext cx="8497888" cy="5448300"/>
          </a:xfrm>
        </p:spPr>
        <p:txBody>
          <a:bodyPr/>
          <a:lstStyle/>
          <a:p>
            <a:pPr algn="just"/>
            <a:r>
              <a:rPr lang="en-US" sz="2400" dirty="0"/>
              <a:t>Two modules are content coupled if one directly references </a:t>
            </a:r>
            <a:r>
              <a:rPr lang="en-US" sz="2400" dirty="0" smtClean="0"/>
              <a:t>contents </a:t>
            </a:r>
            <a:r>
              <a:rPr lang="en-US" sz="2400" dirty="0"/>
              <a:t>of the </a:t>
            </a:r>
            <a:r>
              <a:rPr lang="en-US" sz="2400" dirty="0" smtClean="0"/>
              <a:t>other. </a:t>
            </a:r>
            <a:endParaRPr lang="en-US" sz="2400" dirty="0"/>
          </a:p>
          <a:p>
            <a:pPr algn="just"/>
            <a:r>
              <a:rPr lang="en-US" sz="2400" dirty="0"/>
              <a:t>Example 1:</a:t>
            </a:r>
          </a:p>
          <a:p>
            <a:pPr lvl="1" algn="just"/>
            <a:r>
              <a:rPr lang="en-US" sz="2400" dirty="0"/>
              <a:t>Module p modifies a statement of module </a:t>
            </a:r>
            <a:r>
              <a:rPr lang="en-US" sz="2400" dirty="0" smtClean="0"/>
              <a:t>q.</a:t>
            </a:r>
            <a:endParaRPr lang="en-US" sz="2400" dirty="0"/>
          </a:p>
          <a:p>
            <a:pPr algn="just"/>
            <a:r>
              <a:rPr lang="en-US" sz="2400" dirty="0"/>
              <a:t>Example 2:</a:t>
            </a:r>
          </a:p>
          <a:p>
            <a:pPr lvl="1" algn="just"/>
            <a:r>
              <a:rPr lang="en-US" sz="2400" dirty="0"/>
              <a:t>Module p refers to local data of module q in terms of some numerical displacement within </a:t>
            </a:r>
            <a:r>
              <a:rPr lang="en-US" sz="2400" dirty="0" smtClean="0"/>
              <a:t>q.</a:t>
            </a:r>
            <a:endParaRPr lang="en-US" sz="2400" dirty="0"/>
          </a:p>
          <a:p>
            <a:pPr algn="just"/>
            <a:r>
              <a:rPr lang="en-US" sz="2400" dirty="0"/>
              <a:t>Example 3:</a:t>
            </a:r>
          </a:p>
          <a:p>
            <a:pPr lvl="1" algn="just"/>
            <a:r>
              <a:rPr lang="en-US" sz="2400" dirty="0"/>
              <a:t>Module p branches into a local label of module </a:t>
            </a:r>
            <a:r>
              <a:rPr lang="en-US" sz="2400" dirty="0" smtClean="0"/>
              <a:t>q.</a:t>
            </a:r>
            <a:endParaRPr lang="en-US" sz="2400" dirty="0"/>
          </a:p>
          <a:p>
            <a:pPr algn="just">
              <a:buFont typeface="Zapf Dingbats" charset="2"/>
              <a:buNone/>
            </a:pPr>
            <a:r>
              <a:rPr lang="en-US" sz="2400" dirty="0" smtClean="0"/>
              <a:t>Why is </a:t>
            </a:r>
            <a:r>
              <a:rPr lang="en-US" sz="2400" dirty="0"/>
              <a:t>Content Coupling So Bad?</a:t>
            </a:r>
          </a:p>
          <a:p>
            <a:pPr algn="just"/>
            <a:r>
              <a:rPr lang="en-US" sz="2400" dirty="0"/>
              <a:t>Almost any change to module q, even recompiling q with a new compiler or assembler, requires a change to module </a:t>
            </a:r>
            <a:r>
              <a:rPr lang="en-US" sz="2400" dirty="0" smtClean="0"/>
              <a:t>p.</a:t>
            </a:r>
            <a:endParaRPr 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133350" y="1587500"/>
            <a:ext cx="8839199" cy="4800599"/>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a:xfrm>
            <a:off x="2114550" y="292100"/>
            <a:ext cx="4721225" cy="914400"/>
          </a:xfrm>
        </p:spPr>
        <p:txBody>
          <a:bodyPr/>
          <a:lstStyle/>
          <a:p>
            <a:r>
              <a:rPr lang="en-US"/>
              <a:t>Common Coupling</a:t>
            </a:r>
          </a:p>
        </p:txBody>
      </p:sp>
      <p:sp>
        <p:nvSpPr>
          <p:cNvPr id="481283" name="Rectangle 3"/>
          <p:cNvSpPr>
            <a:spLocks noGrp="1" noChangeArrowheads="1"/>
          </p:cNvSpPr>
          <p:nvPr>
            <p:ph type="body" idx="1"/>
          </p:nvPr>
        </p:nvSpPr>
        <p:spPr>
          <a:xfrm>
            <a:off x="361950" y="1511300"/>
            <a:ext cx="8353425" cy="2333625"/>
          </a:xfrm>
        </p:spPr>
        <p:txBody>
          <a:bodyPr/>
          <a:lstStyle/>
          <a:p>
            <a:pPr algn="just">
              <a:spcAft>
                <a:spcPts val="600"/>
              </a:spcAft>
            </a:pPr>
            <a:r>
              <a:rPr lang="en-US" dirty="0"/>
              <a:t>Two modules are common coupled if they have write access to global </a:t>
            </a:r>
            <a:r>
              <a:rPr lang="en-US" dirty="0" smtClean="0"/>
              <a:t>data.</a:t>
            </a:r>
            <a:endParaRPr lang="en-US" dirty="0"/>
          </a:p>
          <a:p>
            <a:pPr algn="just">
              <a:spcAft>
                <a:spcPts val="600"/>
              </a:spcAft>
            </a:pPr>
            <a:r>
              <a:rPr lang="en-US" dirty="0"/>
              <a:t>Example 1</a:t>
            </a:r>
          </a:p>
          <a:p>
            <a:pPr lvl="1" algn="just">
              <a:spcAft>
                <a:spcPts val="600"/>
              </a:spcAft>
            </a:pPr>
            <a:r>
              <a:rPr lang="en-US" dirty="0"/>
              <a:t>Modules </a:t>
            </a:r>
            <a:r>
              <a:rPr lang="en-US" sz="2100" dirty="0" err="1"/>
              <a:t>cca</a:t>
            </a:r>
            <a:r>
              <a:rPr lang="en-US" dirty="0"/>
              <a:t> and </a:t>
            </a:r>
            <a:r>
              <a:rPr lang="en-US" sz="2100" dirty="0" err="1"/>
              <a:t>ccb</a:t>
            </a:r>
            <a:r>
              <a:rPr lang="en-US" dirty="0"/>
              <a:t> can access </a:t>
            </a:r>
            <a:r>
              <a:rPr lang="en-US" b="1" i="1" dirty="0"/>
              <a:t>and change</a:t>
            </a:r>
            <a:r>
              <a:rPr lang="en-US" dirty="0"/>
              <a:t> the value of </a:t>
            </a:r>
            <a:r>
              <a:rPr lang="en-US" sz="2100" dirty="0" err="1" smtClean="0"/>
              <a:t>global_variable</a:t>
            </a:r>
            <a:r>
              <a:rPr lang="en-US" sz="2100" dirty="0" smtClean="0"/>
              <a:t>.</a:t>
            </a:r>
            <a:endParaRPr lang="en-US" dirty="0"/>
          </a:p>
        </p:txBody>
      </p:sp>
      <p:pic>
        <p:nvPicPr>
          <p:cNvPr id="481284" name="Picture 4" descr="7,9"/>
          <p:cNvPicPr>
            <a:picLocks noChangeAspect="1" noChangeArrowheads="1"/>
          </p:cNvPicPr>
          <p:nvPr/>
        </p:nvPicPr>
        <p:blipFill>
          <a:blip r:embed="rId3" cstate="print"/>
          <a:srcRect/>
          <a:stretch>
            <a:fillRect/>
          </a:stretch>
        </p:blipFill>
        <p:spPr bwMode="auto">
          <a:xfrm>
            <a:off x="1209697" y="3899806"/>
            <a:ext cx="6486525" cy="282257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209550" y="201590"/>
            <a:ext cx="8686800" cy="64151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r>
              <a:rPr lang="en-US"/>
              <a:t>Common Coupling (contd)</a:t>
            </a:r>
          </a:p>
        </p:txBody>
      </p:sp>
      <p:sp>
        <p:nvSpPr>
          <p:cNvPr id="483331" name="Rectangle 3"/>
          <p:cNvSpPr>
            <a:spLocks noGrp="1" noChangeArrowheads="1"/>
          </p:cNvSpPr>
          <p:nvPr>
            <p:ph type="body" idx="1"/>
          </p:nvPr>
        </p:nvSpPr>
        <p:spPr>
          <a:xfrm>
            <a:off x="552422" y="1670050"/>
            <a:ext cx="8205816" cy="4889522"/>
          </a:xfrm>
        </p:spPr>
        <p:txBody>
          <a:bodyPr/>
          <a:lstStyle/>
          <a:p>
            <a:r>
              <a:rPr lang="en-US" dirty="0"/>
              <a:t>Example 2:</a:t>
            </a:r>
          </a:p>
          <a:p>
            <a:pPr lvl="1" algn="just"/>
            <a:r>
              <a:rPr lang="en-US" sz="2800" dirty="0"/>
              <a:t>Modules </a:t>
            </a:r>
            <a:r>
              <a:rPr lang="en-US" sz="2800" dirty="0" err="1"/>
              <a:t>cca</a:t>
            </a:r>
            <a:r>
              <a:rPr lang="en-US" sz="2800" dirty="0"/>
              <a:t> and </a:t>
            </a:r>
            <a:r>
              <a:rPr lang="en-US" sz="2800" dirty="0" err="1"/>
              <a:t>ccb</a:t>
            </a:r>
            <a:r>
              <a:rPr lang="en-US" sz="2800" dirty="0"/>
              <a:t> both have access to the same database, and can both read </a:t>
            </a:r>
            <a:r>
              <a:rPr lang="en-US" sz="2800" i="1" dirty="0"/>
              <a:t>and</a:t>
            </a:r>
            <a:r>
              <a:rPr lang="en-US" sz="2800" dirty="0"/>
              <a:t> </a:t>
            </a:r>
            <a:r>
              <a:rPr lang="en-US" sz="2800" i="1" dirty="0"/>
              <a:t>write</a:t>
            </a:r>
            <a:r>
              <a:rPr lang="en-US" sz="2800" dirty="0"/>
              <a:t> the same </a:t>
            </a:r>
            <a:r>
              <a:rPr lang="en-US" sz="2800" dirty="0" smtClean="0"/>
              <a:t>record.</a:t>
            </a:r>
            <a:endParaRPr lang="en-US" sz="2800" dirty="0"/>
          </a:p>
          <a:p>
            <a:endParaRPr lang="en-US" dirty="0"/>
          </a:p>
          <a:p>
            <a:r>
              <a:rPr lang="en-US" dirty="0"/>
              <a:t>Example 3:	</a:t>
            </a:r>
          </a:p>
          <a:p>
            <a:pPr lvl="1"/>
            <a:r>
              <a:rPr lang="en-US" dirty="0"/>
              <a:t>FORTRAN 		</a:t>
            </a:r>
            <a:r>
              <a:rPr lang="en-US" sz="2100" b="1" dirty="0"/>
              <a:t>common</a:t>
            </a:r>
            <a:endParaRPr lang="en-US" sz="1800" dirty="0"/>
          </a:p>
          <a:p>
            <a:pPr lvl="1"/>
            <a:r>
              <a:rPr lang="en-US" dirty="0"/>
              <a:t>COBOL 		</a:t>
            </a:r>
            <a:r>
              <a:rPr lang="en-US" sz="2100" b="1" dirty="0"/>
              <a:t>common</a:t>
            </a:r>
            <a:r>
              <a:rPr lang="en-US" dirty="0"/>
              <a:t> (nonstandard)</a:t>
            </a:r>
          </a:p>
          <a:p>
            <a:pPr lvl="1"/>
            <a:r>
              <a:rPr lang="en-US" dirty="0"/>
              <a:t>COBOL-80 		</a:t>
            </a:r>
            <a:r>
              <a:rPr lang="en-US" sz="2100" b="1" dirty="0"/>
              <a:t>global</a:t>
            </a:r>
          </a:p>
          <a:p>
            <a:pPr lvl="1"/>
            <a:r>
              <a:rPr lang="en-US" dirty="0"/>
              <a:t>C</a:t>
            </a:r>
            <a:r>
              <a:rPr lang="en-US" sz="2100" b="1" dirty="0"/>
              <a:t>                     	extern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133350" y="1511300"/>
            <a:ext cx="8839199" cy="4953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lstStyle/>
          <a:p>
            <a:r>
              <a:rPr lang="en-US" dirty="0"/>
              <a:t>External Coupling</a:t>
            </a:r>
          </a:p>
        </p:txBody>
      </p:sp>
      <p:sp>
        <p:nvSpPr>
          <p:cNvPr id="509955" name="Rectangle 3"/>
          <p:cNvSpPr>
            <a:spLocks noGrp="1" noChangeArrowheads="1"/>
          </p:cNvSpPr>
          <p:nvPr>
            <p:ph type="body" idx="1"/>
          </p:nvPr>
        </p:nvSpPr>
        <p:spPr>
          <a:xfrm>
            <a:off x="409546" y="1670050"/>
            <a:ext cx="8348692" cy="4746646"/>
          </a:xfrm>
        </p:spPr>
        <p:txBody>
          <a:bodyPr/>
          <a:lstStyle/>
          <a:p>
            <a:pPr algn="just">
              <a:spcAft>
                <a:spcPts val="600"/>
              </a:spcAft>
            </a:pPr>
            <a:r>
              <a:rPr lang="en-US" sz="3000" dirty="0"/>
              <a:t>Two modules are externally related by a common data structure or device format etc</a:t>
            </a:r>
            <a:r>
              <a:rPr lang="en-US" sz="3000" dirty="0" smtClean="0"/>
              <a:t>.</a:t>
            </a:r>
          </a:p>
          <a:p>
            <a:pPr algn="just">
              <a:spcAft>
                <a:spcPts val="600"/>
              </a:spcAft>
            </a:pPr>
            <a:r>
              <a:rPr lang="en-US" sz="3000" dirty="0" smtClean="0"/>
              <a:t>A form of coupling in which a module has a dependency to other module, external to the software being developed or to a particular type of hardware.</a:t>
            </a:r>
          </a:p>
          <a:p>
            <a:pPr algn="just">
              <a:spcAft>
                <a:spcPts val="600"/>
              </a:spcAft>
            </a:pPr>
            <a:r>
              <a:rPr lang="en-US" sz="3000" dirty="0" smtClean="0"/>
              <a:t>This is basically related to the communication to external tools and devices.</a:t>
            </a:r>
            <a:endParaRPr lang="en-US" sz="3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2266950" y="368300"/>
            <a:ext cx="4684713" cy="914400"/>
          </a:xfrm>
        </p:spPr>
        <p:txBody>
          <a:bodyPr/>
          <a:lstStyle/>
          <a:p>
            <a:r>
              <a:rPr lang="en-US"/>
              <a:t>Control Coupling</a:t>
            </a:r>
          </a:p>
        </p:txBody>
      </p:sp>
      <p:sp>
        <p:nvSpPr>
          <p:cNvPr id="489475" name="Rectangle 3"/>
          <p:cNvSpPr>
            <a:spLocks noGrp="1" noChangeArrowheads="1"/>
          </p:cNvSpPr>
          <p:nvPr>
            <p:ph type="body" idx="1"/>
          </p:nvPr>
        </p:nvSpPr>
        <p:spPr>
          <a:xfrm>
            <a:off x="268288" y="1630363"/>
            <a:ext cx="8837612" cy="5202237"/>
          </a:xfrm>
        </p:spPr>
        <p:txBody>
          <a:bodyPr/>
          <a:lstStyle/>
          <a:p>
            <a:pPr algn="just"/>
            <a:r>
              <a:rPr lang="en-US" sz="3200" dirty="0"/>
              <a:t>Two modules are control coupled if one passes </a:t>
            </a:r>
            <a:r>
              <a:rPr lang="en-US" sz="3200" dirty="0" smtClean="0"/>
              <a:t>an </a:t>
            </a:r>
            <a:r>
              <a:rPr lang="en-US" sz="3200" dirty="0"/>
              <a:t>element of control to the </a:t>
            </a:r>
            <a:r>
              <a:rPr lang="en-US" sz="3200" dirty="0" smtClean="0"/>
              <a:t>other. </a:t>
            </a:r>
            <a:endParaRPr lang="en-US" sz="3200" dirty="0"/>
          </a:p>
          <a:p>
            <a:pPr algn="just"/>
            <a:r>
              <a:rPr lang="en-US" sz="3200" dirty="0"/>
              <a:t>Example:</a:t>
            </a:r>
          </a:p>
          <a:p>
            <a:pPr lvl="1" algn="just"/>
            <a:r>
              <a:rPr lang="en-US" sz="3200" dirty="0"/>
              <a:t>A control switch passed as an </a:t>
            </a:r>
            <a:r>
              <a:rPr lang="en-US" sz="3200" dirty="0" smtClean="0"/>
              <a:t>argument.</a:t>
            </a:r>
            <a:endParaRPr lang="en-US" sz="3200" dirty="0"/>
          </a:p>
          <a:p>
            <a:pPr lvl="1"/>
            <a:endParaRPr lang="en-US" sz="21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2038350" y="215900"/>
            <a:ext cx="4718050" cy="914400"/>
          </a:xfrm>
        </p:spPr>
        <p:txBody>
          <a:bodyPr/>
          <a:lstStyle/>
          <a:p>
            <a:r>
              <a:rPr lang="en-US"/>
              <a:t>Stamp Coupling</a:t>
            </a:r>
          </a:p>
        </p:txBody>
      </p:sp>
      <p:sp>
        <p:nvSpPr>
          <p:cNvPr id="493571" name="Rectangle 3"/>
          <p:cNvSpPr>
            <a:spLocks noGrp="1" noChangeArrowheads="1"/>
          </p:cNvSpPr>
          <p:nvPr>
            <p:ph type="body" idx="1"/>
          </p:nvPr>
        </p:nvSpPr>
        <p:spPr>
          <a:xfrm>
            <a:off x="327025" y="1573213"/>
            <a:ext cx="8497888" cy="4870450"/>
          </a:xfrm>
        </p:spPr>
        <p:txBody>
          <a:bodyPr/>
          <a:lstStyle/>
          <a:p>
            <a:pPr algn="just">
              <a:lnSpc>
                <a:spcPct val="90000"/>
              </a:lnSpc>
            </a:pPr>
            <a:r>
              <a:rPr lang="en-US" sz="2600" dirty="0"/>
              <a:t>Some languages allow only simple </a:t>
            </a:r>
            <a:r>
              <a:rPr lang="en-US" sz="2600" dirty="0" smtClean="0"/>
              <a:t>variables </a:t>
            </a:r>
            <a:r>
              <a:rPr lang="en-US" sz="2600" dirty="0" err="1" smtClean="0"/>
              <a:t>part_number</a:t>
            </a:r>
            <a:r>
              <a:rPr lang="en-US" sz="2600" dirty="0" smtClean="0"/>
              <a:t>, </a:t>
            </a:r>
            <a:r>
              <a:rPr lang="en-US" sz="2600" dirty="0" err="1" smtClean="0"/>
              <a:t>degree_of_multiprogramming</a:t>
            </a:r>
            <a:r>
              <a:rPr lang="en-US" sz="2600" dirty="0" smtClean="0"/>
              <a:t>, </a:t>
            </a:r>
            <a:r>
              <a:rPr lang="en-US" sz="2600" dirty="0" err="1" smtClean="0"/>
              <a:t>satellite_altitude</a:t>
            </a:r>
            <a:r>
              <a:rPr lang="en-US" sz="2600" dirty="0" smtClean="0"/>
              <a:t>.</a:t>
            </a:r>
            <a:endParaRPr lang="en-US" sz="2600" dirty="0"/>
          </a:p>
          <a:p>
            <a:pPr algn="just">
              <a:lnSpc>
                <a:spcPct val="90000"/>
              </a:lnSpc>
            </a:pPr>
            <a:r>
              <a:rPr lang="en-US" sz="2600" dirty="0"/>
              <a:t>Many languages also support the passing of data structures </a:t>
            </a:r>
          </a:p>
          <a:p>
            <a:pPr lvl="1" algn="just">
              <a:lnSpc>
                <a:spcPct val="90000"/>
              </a:lnSpc>
            </a:pPr>
            <a:r>
              <a:rPr lang="en-US" sz="2600" dirty="0" err="1"/>
              <a:t>part_record</a:t>
            </a:r>
            <a:endParaRPr lang="en-US" sz="2600" dirty="0"/>
          </a:p>
          <a:p>
            <a:pPr lvl="1" algn="just">
              <a:lnSpc>
                <a:spcPct val="90000"/>
              </a:lnSpc>
            </a:pPr>
            <a:r>
              <a:rPr lang="en-US" sz="2600" dirty="0" err="1"/>
              <a:t>satellite_coordinates</a:t>
            </a:r>
            <a:endParaRPr lang="en-US" sz="2600" dirty="0"/>
          </a:p>
          <a:p>
            <a:pPr lvl="1" algn="just">
              <a:lnSpc>
                <a:spcPct val="90000"/>
              </a:lnSpc>
            </a:pPr>
            <a:r>
              <a:rPr lang="en-US" sz="2600" dirty="0" err="1"/>
              <a:t>segment_table</a:t>
            </a:r>
            <a:endParaRPr lang="en-US" sz="2600" dirty="0"/>
          </a:p>
          <a:p>
            <a:pPr algn="just"/>
            <a:r>
              <a:rPr lang="en-US" sz="2600" dirty="0"/>
              <a:t>Two modules are stamp coupled if a data structure is passed as a parameter, but the called module operates on some but not all of the individual components of the data </a:t>
            </a:r>
            <a:r>
              <a:rPr lang="en-US" sz="2600" dirty="0" smtClean="0"/>
              <a:t>structure.</a:t>
            </a:r>
            <a:endParaRPr lang="en-US" sz="2600" dirty="0"/>
          </a:p>
          <a:p>
            <a:pPr lvl="1">
              <a:lnSpc>
                <a:spcPct val="90000"/>
              </a:lnSpc>
            </a:pPr>
            <a:endParaRPr lang="en-US"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a:xfrm>
            <a:off x="2266950" y="368300"/>
            <a:ext cx="4694238" cy="914400"/>
          </a:xfrm>
        </p:spPr>
        <p:txBody>
          <a:bodyPr/>
          <a:lstStyle/>
          <a:p>
            <a:r>
              <a:rPr lang="en-US"/>
              <a:t>Data Coupling</a:t>
            </a:r>
          </a:p>
        </p:txBody>
      </p:sp>
      <p:sp>
        <p:nvSpPr>
          <p:cNvPr id="497667" name="Rectangle 3"/>
          <p:cNvSpPr>
            <a:spLocks noGrp="1" noChangeArrowheads="1"/>
          </p:cNvSpPr>
          <p:nvPr>
            <p:ph type="body" idx="1"/>
          </p:nvPr>
        </p:nvSpPr>
        <p:spPr>
          <a:xfrm>
            <a:off x="195233" y="1598613"/>
            <a:ext cx="8669368" cy="5032397"/>
          </a:xfrm>
        </p:spPr>
        <p:txBody>
          <a:bodyPr/>
          <a:lstStyle/>
          <a:p>
            <a:pPr algn="just"/>
            <a:r>
              <a:rPr lang="en-US" sz="2800" dirty="0"/>
              <a:t>Two modules are data coupled if all parameters are homogeneous data items (simple parameters, or data structures </a:t>
            </a:r>
            <a:r>
              <a:rPr lang="en-US" sz="2800" dirty="0" smtClean="0"/>
              <a:t>and all </a:t>
            </a:r>
            <a:r>
              <a:rPr lang="en-US" sz="2800" dirty="0"/>
              <a:t>of whose elements are used by </a:t>
            </a:r>
            <a:r>
              <a:rPr lang="en-US" sz="2800" dirty="0" smtClean="0"/>
              <a:t>the called </a:t>
            </a:r>
            <a:r>
              <a:rPr lang="en-US" sz="2800" dirty="0"/>
              <a:t>module)</a:t>
            </a:r>
          </a:p>
          <a:p>
            <a:endParaRPr lang="en-US" sz="2800" dirty="0"/>
          </a:p>
          <a:p>
            <a:r>
              <a:rPr lang="en-US" sz="2800" dirty="0"/>
              <a:t>Examples:</a:t>
            </a:r>
          </a:p>
          <a:p>
            <a:pPr lvl="1"/>
            <a:r>
              <a:rPr lang="en-US" sz="2800" dirty="0" err="1"/>
              <a:t>display_time_of_arrival</a:t>
            </a:r>
            <a:r>
              <a:rPr lang="en-US" sz="2800" dirty="0"/>
              <a:t> (</a:t>
            </a:r>
            <a:r>
              <a:rPr lang="en-US" sz="2800" dirty="0" err="1"/>
              <a:t>flight_number</a:t>
            </a:r>
            <a:r>
              <a:rPr lang="en-US" sz="2800" dirty="0"/>
              <a:t>);</a:t>
            </a:r>
          </a:p>
          <a:p>
            <a:pPr lvl="1"/>
            <a:r>
              <a:rPr lang="en-US" sz="2800" dirty="0" err="1"/>
              <a:t>compute_product</a:t>
            </a:r>
            <a:r>
              <a:rPr lang="en-US" sz="2800" dirty="0"/>
              <a:t> (</a:t>
            </a:r>
            <a:r>
              <a:rPr lang="en-US" sz="2800" dirty="0" err="1" smtClean="0"/>
              <a:t>first_num</a:t>
            </a:r>
            <a:r>
              <a:rPr lang="en-US" sz="2800" dirty="0" smtClean="0"/>
              <a:t>, </a:t>
            </a:r>
            <a:r>
              <a:rPr lang="en-US" sz="2800" dirty="0" err="1" smtClean="0"/>
              <a:t>second_num</a:t>
            </a:r>
            <a:r>
              <a:rPr lang="en-US" sz="2800" dirty="0" smtClean="0"/>
              <a:t>);</a:t>
            </a:r>
            <a:endParaRPr lang="en-US" sz="2800" dirty="0"/>
          </a:p>
          <a:p>
            <a:pPr lvl="1"/>
            <a:r>
              <a:rPr lang="en-US" sz="2800" dirty="0" err="1"/>
              <a:t>get_job_with_highest_priority</a:t>
            </a:r>
            <a:r>
              <a:rPr lang="en-US" sz="2800" dirty="0"/>
              <a:t> (</a:t>
            </a:r>
            <a:r>
              <a:rPr lang="en-US" sz="2800" dirty="0" err="1"/>
              <a:t>job_queue</a:t>
            </a:r>
            <a:r>
              <a:rPr lang="en-US" sz="2800"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3" name="Rectangle 43"/>
          <p:cNvSpPr>
            <a:spLocks noGrp="1" noChangeArrowheads="1"/>
          </p:cNvSpPr>
          <p:nvPr>
            <p:ph type="title"/>
          </p:nvPr>
        </p:nvSpPr>
        <p:spPr/>
        <p:txBody>
          <a:bodyPr/>
          <a:lstStyle/>
          <a:p>
            <a:r>
              <a:rPr lang="en-US"/>
              <a:t>Coupling Values</a:t>
            </a:r>
          </a:p>
        </p:txBody>
      </p:sp>
      <p:graphicFrame>
        <p:nvGraphicFramePr>
          <p:cNvPr id="501817" name="Group 57"/>
          <p:cNvGraphicFramePr>
            <a:graphicFrameLocks noGrp="1"/>
          </p:cNvGraphicFramePr>
          <p:nvPr>
            <p:ph idx="1"/>
          </p:nvPr>
        </p:nvGraphicFramePr>
        <p:xfrm>
          <a:off x="985838" y="1646804"/>
          <a:ext cx="7772400" cy="4912768"/>
        </p:xfrm>
        <a:graphic>
          <a:graphicData uri="http://schemas.openxmlformats.org/drawingml/2006/table">
            <a:tbl>
              <a:tblPr/>
              <a:tblGrid>
                <a:gridCol w="1128712"/>
                <a:gridCol w="4052888"/>
                <a:gridCol w="2590800"/>
              </a:tblGrid>
              <a:tr h="889893">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dirty="0" smtClean="0">
                          <a:ln>
                            <a:noFill/>
                          </a:ln>
                          <a:solidFill>
                            <a:schemeClr val="tx2"/>
                          </a:solidFill>
                          <a:effectLst/>
                          <a:latin typeface="Arial" pitchFamily="34" charset="0"/>
                        </a:rPr>
                        <a:t>Sr. 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Type of Coupling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841">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Content Coupling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0.95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841">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Common Coupling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591">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External Coupling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092">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dirty="0" smtClean="0">
                          <a:ln>
                            <a:noFill/>
                          </a:ln>
                          <a:solidFill>
                            <a:schemeClr val="tx2"/>
                          </a:solidFill>
                          <a:effectLst/>
                          <a:latin typeface="Arial" pitchFamily="34" charset="0"/>
                        </a:rPr>
                        <a:t>Control Coupling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841">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Stamp Coupling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841">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Data Coupling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841">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No Direct Coupling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dirty="0" smtClean="0">
                          <a:ln>
                            <a:noFill/>
                          </a:ln>
                          <a:solidFill>
                            <a:schemeClr val="tx2"/>
                          </a:solidFill>
                          <a:effectLst/>
                          <a:latin typeface="Arial" pitchFamily="34" charset="0"/>
                        </a:rPr>
                        <a:t>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a:t>Cohesion</a:t>
            </a:r>
          </a:p>
        </p:txBody>
      </p:sp>
      <p:sp>
        <p:nvSpPr>
          <p:cNvPr id="181251" name="Rectangle 3"/>
          <p:cNvSpPr>
            <a:spLocks noGrp="1" noChangeArrowheads="1"/>
          </p:cNvSpPr>
          <p:nvPr>
            <p:ph type="body" idx="1"/>
          </p:nvPr>
        </p:nvSpPr>
        <p:spPr>
          <a:xfrm>
            <a:off x="241300" y="1587500"/>
            <a:ext cx="8526492" cy="1709738"/>
          </a:xfrm>
        </p:spPr>
        <p:txBody>
          <a:bodyPr/>
          <a:lstStyle/>
          <a:p>
            <a:pPr algn="just"/>
            <a:r>
              <a:rPr lang="en-US" sz="2800" dirty="0"/>
              <a:t>The degree of interaction within a module. A measure of the degree to which the elements of a module are functionally related.</a:t>
            </a:r>
          </a:p>
          <a:p>
            <a:pPr algn="just"/>
            <a:r>
              <a:rPr lang="en-US" sz="2800" dirty="0" smtClean="0"/>
              <a:t>Seven </a:t>
            </a:r>
            <a:r>
              <a:rPr lang="en-US" sz="2800" dirty="0"/>
              <a:t>categories or levels of cohesion</a:t>
            </a:r>
          </a:p>
        </p:txBody>
      </p:sp>
      <p:sp>
        <p:nvSpPr>
          <p:cNvPr id="181253" name="Text Box 5"/>
          <p:cNvSpPr txBox="1">
            <a:spLocks noChangeArrowheads="1"/>
          </p:cNvSpPr>
          <p:nvPr/>
        </p:nvSpPr>
        <p:spPr bwMode="auto">
          <a:xfrm>
            <a:off x="1657350" y="3608410"/>
            <a:ext cx="5811838" cy="3094038"/>
          </a:xfrm>
          <a:prstGeom prst="rect">
            <a:avLst/>
          </a:prstGeom>
          <a:noFill/>
          <a:ln w="12700">
            <a:solidFill>
              <a:srgbClr val="6666FF"/>
            </a:solidFill>
            <a:miter lim="800000"/>
            <a:headEnd/>
            <a:tailEnd/>
          </a:ln>
          <a:effectLst/>
        </p:spPr>
        <p:txBody>
          <a:bodyPr wrap="none" lIns="91074" tIns="45537" rIns="91074" bIns="45537">
            <a:spAutoFit/>
          </a:bodyPr>
          <a:lstStyle/>
          <a:p>
            <a:pPr marL="455613" indent="-455613" defTabSz="911225" eaLnBrk="1" hangingPunct="1">
              <a:buFontTx/>
              <a:buAutoNum type="arabicPeriod"/>
            </a:pPr>
            <a:r>
              <a:rPr lang="en-US" sz="2800" b="1" dirty="0">
                <a:solidFill>
                  <a:schemeClr val="hlink"/>
                </a:solidFill>
              </a:rPr>
              <a:t>Functional cohesion</a:t>
            </a:r>
            <a:r>
              <a:rPr lang="en-US" sz="2800" b="1" dirty="0">
                <a:solidFill>
                  <a:schemeClr val="hlink"/>
                </a:solidFill>
                <a:latin typeface="Arial" pitchFamily="34" charset="0"/>
              </a:rPr>
              <a:t>         (good)</a:t>
            </a:r>
          </a:p>
          <a:p>
            <a:pPr marL="455613" indent="-455613" defTabSz="911225" eaLnBrk="1" hangingPunct="1">
              <a:buFontTx/>
              <a:buAutoNum type="arabicPeriod"/>
            </a:pPr>
            <a:r>
              <a:rPr lang="en-US" sz="2800" b="1" dirty="0">
                <a:solidFill>
                  <a:schemeClr val="hlink"/>
                </a:solidFill>
              </a:rPr>
              <a:t>Sequential Cohesion</a:t>
            </a:r>
            <a:endParaRPr lang="en-US" sz="2800" b="1" dirty="0">
              <a:solidFill>
                <a:schemeClr val="hlink"/>
              </a:solidFill>
              <a:latin typeface="Arial" pitchFamily="34" charset="0"/>
            </a:endParaRPr>
          </a:p>
          <a:p>
            <a:pPr marL="455613" indent="-455613" defTabSz="911225" eaLnBrk="1" hangingPunct="1">
              <a:buFontTx/>
              <a:buAutoNum type="arabicPeriod"/>
            </a:pPr>
            <a:r>
              <a:rPr lang="en-US" sz="2800" b="1" dirty="0">
                <a:solidFill>
                  <a:schemeClr val="hlink"/>
                </a:solidFill>
                <a:latin typeface="Arial" pitchFamily="34" charset="0"/>
              </a:rPr>
              <a:t>Communicational cohesion</a:t>
            </a:r>
          </a:p>
          <a:p>
            <a:pPr marL="455613" indent="-455613" defTabSz="911225" eaLnBrk="1" hangingPunct="1">
              <a:buFontTx/>
              <a:buAutoNum type="arabicPeriod"/>
            </a:pPr>
            <a:r>
              <a:rPr lang="en-US" sz="2800" b="1" dirty="0">
                <a:solidFill>
                  <a:schemeClr val="hlink"/>
                </a:solidFill>
                <a:latin typeface="Arial" pitchFamily="34" charset="0"/>
              </a:rPr>
              <a:t>Procedural cohesion</a:t>
            </a:r>
          </a:p>
          <a:p>
            <a:pPr marL="455613" indent="-455613" defTabSz="911225" eaLnBrk="1" hangingPunct="1">
              <a:buFontTx/>
              <a:buAutoNum type="arabicPeriod"/>
            </a:pPr>
            <a:r>
              <a:rPr lang="en-US" sz="2800" b="1" dirty="0">
                <a:solidFill>
                  <a:schemeClr val="hlink"/>
                </a:solidFill>
                <a:latin typeface="Arial" pitchFamily="34" charset="0"/>
              </a:rPr>
              <a:t>Temporal cohesion</a:t>
            </a:r>
          </a:p>
          <a:p>
            <a:pPr marL="455613" indent="-455613" defTabSz="911225" eaLnBrk="1" hangingPunct="1">
              <a:buFontTx/>
              <a:buAutoNum type="arabicPeriod"/>
            </a:pPr>
            <a:r>
              <a:rPr lang="en-US" sz="2800" b="1" dirty="0">
                <a:solidFill>
                  <a:schemeClr val="hlink"/>
                </a:solidFill>
                <a:latin typeface="Arial" pitchFamily="34" charset="0"/>
              </a:rPr>
              <a:t>Logical cohesion</a:t>
            </a:r>
          </a:p>
          <a:p>
            <a:pPr marL="455613" indent="-455613" defTabSz="911225" eaLnBrk="1" hangingPunct="1">
              <a:buFontTx/>
              <a:buAutoNum type="arabicPeriod"/>
            </a:pPr>
            <a:r>
              <a:rPr lang="en-US" sz="2800" b="1" dirty="0">
                <a:solidFill>
                  <a:schemeClr val="hlink"/>
                </a:solidFill>
                <a:latin typeface="Arial" pitchFamily="34" charset="0"/>
              </a:rPr>
              <a:t>Coincidental cohesion     (bad)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1962150" y="292100"/>
            <a:ext cx="5408613" cy="914400"/>
          </a:xfrm>
        </p:spPr>
        <p:txBody>
          <a:bodyPr/>
          <a:lstStyle/>
          <a:p>
            <a:r>
              <a:rPr lang="en-US"/>
              <a:t>Coincidental Cohesion</a:t>
            </a:r>
          </a:p>
        </p:txBody>
      </p:sp>
      <p:sp>
        <p:nvSpPr>
          <p:cNvPr id="183299" name="Rectangle 3"/>
          <p:cNvSpPr>
            <a:spLocks noGrp="1" noChangeArrowheads="1"/>
          </p:cNvSpPr>
          <p:nvPr>
            <p:ph type="body" idx="1"/>
          </p:nvPr>
        </p:nvSpPr>
        <p:spPr>
          <a:xfrm>
            <a:off x="438150" y="1435100"/>
            <a:ext cx="8497888" cy="5245100"/>
          </a:xfrm>
        </p:spPr>
        <p:txBody>
          <a:bodyPr/>
          <a:lstStyle/>
          <a:p>
            <a:pPr algn="just">
              <a:spcBef>
                <a:spcPts val="0"/>
              </a:spcBef>
            </a:pPr>
            <a:r>
              <a:rPr lang="en-US" sz="2400" dirty="0" smtClean="0"/>
              <a:t>Coincidental cohesion exists in modules that contain instructions that have little or no relationship to one another.</a:t>
            </a:r>
          </a:p>
          <a:p>
            <a:pPr algn="just">
              <a:spcBef>
                <a:spcPts val="0"/>
              </a:spcBef>
            </a:pPr>
            <a:r>
              <a:rPr lang="en-US" sz="2400" dirty="0" smtClean="0"/>
              <a:t>A </a:t>
            </a:r>
            <a:r>
              <a:rPr lang="en-US" sz="2400" dirty="0"/>
              <a:t>module has coincidental cohesion if it performs multiple, completely unrelated </a:t>
            </a:r>
            <a:r>
              <a:rPr lang="en-US" sz="2400" dirty="0" smtClean="0"/>
              <a:t>actions. For example</a:t>
            </a:r>
            <a:endParaRPr lang="en-US" sz="2400" dirty="0"/>
          </a:p>
          <a:p>
            <a:pPr lvl="1">
              <a:spcBef>
                <a:spcPts val="0"/>
              </a:spcBef>
            </a:pPr>
            <a:r>
              <a:rPr lang="en-US" sz="2400" dirty="0" err="1" smtClean="0"/>
              <a:t>print_next_line</a:t>
            </a:r>
            <a:r>
              <a:rPr lang="en-US" sz="2400" dirty="0"/>
              <a:t>, </a:t>
            </a:r>
            <a:r>
              <a:rPr lang="en-US" sz="2400" dirty="0" err="1"/>
              <a:t>reverse_string_of_characters_comprising_second</a:t>
            </a:r>
            <a:r>
              <a:rPr lang="en-US" sz="2400" dirty="0"/>
              <a:t>_   parameter, add_7_to_fifth_parameter, </a:t>
            </a:r>
            <a:r>
              <a:rPr lang="en-US" sz="2400" dirty="0" err="1"/>
              <a:t>convert_fourth_parameter_to</a:t>
            </a:r>
            <a:r>
              <a:rPr lang="en-US" sz="2400" dirty="0"/>
              <a:t>_ </a:t>
            </a:r>
            <a:r>
              <a:rPr lang="en-US" sz="2400" dirty="0" err="1" smtClean="0"/>
              <a:t>floating_point</a:t>
            </a:r>
            <a:r>
              <a:rPr lang="en-US" sz="2400" dirty="0" smtClean="0"/>
              <a:t>.</a:t>
            </a:r>
            <a:endParaRPr lang="en-US" sz="2400" dirty="0"/>
          </a:p>
          <a:p>
            <a:pPr algn="just">
              <a:spcBef>
                <a:spcPts val="0"/>
              </a:spcBef>
              <a:buFont typeface="Zapf Dingbats" charset="2"/>
              <a:buNone/>
            </a:pPr>
            <a:r>
              <a:rPr lang="en-US" sz="2400" dirty="0" smtClean="0"/>
              <a:t>It’s </a:t>
            </a:r>
            <a:r>
              <a:rPr lang="en-US" sz="2400" dirty="0"/>
              <a:t>BAD </a:t>
            </a:r>
            <a:r>
              <a:rPr lang="en-US" sz="2400" dirty="0" smtClean="0"/>
              <a:t>because:</a:t>
            </a:r>
            <a:endParaRPr lang="en-US" sz="2400" dirty="0"/>
          </a:p>
          <a:p>
            <a:pPr algn="just">
              <a:spcBef>
                <a:spcPts val="0"/>
              </a:spcBef>
            </a:pPr>
            <a:r>
              <a:rPr lang="en-US" sz="2400" dirty="0"/>
              <a:t>It degrades </a:t>
            </a:r>
            <a:r>
              <a:rPr lang="en-US" sz="2400" dirty="0" smtClean="0"/>
              <a:t>maintainability.</a:t>
            </a:r>
            <a:endParaRPr lang="en-US" sz="2400" dirty="0"/>
          </a:p>
          <a:p>
            <a:pPr algn="just">
              <a:spcBef>
                <a:spcPts val="0"/>
              </a:spcBef>
            </a:pPr>
            <a:r>
              <a:rPr lang="en-US" sz="2400" dirty="0"/>
              <a:t>A module with coincidental cohesion is not </a:t>
            </a:r>
            <a:r>
              <a:rPr lang="en-US" sz="2400" dirty="0" smtClean="0"/>
              <a:t>reusable.</a:t>
            </a:r>
            <a:endParaRPr lang="en-US" sz="2400" dirty="0"/>
          </a:p>
          <a:p>
            <a:pPr algn="just">
              <a:spcBef>
                <a:spcPts val="0"/>
              </a:spcBef>
            </a:pPr>
            <a:r>
              <a:rPr lang="en-US" sz="2400" dirty="0"/>
              <a:t>The problem is easy to </a:t>
            </a:r>
            <a:r>
              <a:rPr lang="en-US" sz="2400" dirty="0" smtClean="0"/>
              <a:t>fix by break such module </a:t>
            </a:r>
            <a:r>
              <a:rPr lang="en-US" sz="2400" dirty="0"/>
              <a:t>into separate modules, each performing one </a:t>
            </a:r>
            <a:r>
              <a:rPr lang="en-US" sz="2400" dirty="0" smtClean="0"/>
              <a:t>task.</a:t>
            </a:r>
            <a:endParaRPr lang="en-US" sz="2400" dirty="0"/>
          </a:p>
          <a:p>
            <a:pPr lvl="1">
              <a:lnSpc>
                <a:spcPct val="80000"/>
              </a:lnSpc>
            </a:pPr>
            <a:endParaRPr lang="en-US" sz="21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1657350" y="292100"/>
            <a:ext cx="5076825" cy="914400"/>
          </a:xfrm>
        </p:spPr>
        <p:txBody>
          <a:bodyPr/>
          <a:lstStyle/>
          <a:p>
            <a:r>
              <a:rPr lang="en-US"/>
              <a:t>Logical Cohesion</a:t>
            </a:r>
          </a:p>
        </p:txBody>
      </p:sp>
      <p:sp>
        <p:nvSpPr>
          <p:cNvPr id="185347" name="Rectangle 3"/>
          <p:cNvSpPr>
            <a:spLocks noGrp="1" noChangeArrowheads="1"/>
          </p:cNvSpPr>
          <p:nvPr>
            <p:ph type="body" idx="1"/>
          </p:nvPr>
        </p:nvSpPr>
        <p:spPr>
          <a:xfrm>
            <a:off x="209550" y="1506564"/>
            <a:ext cx="8496300" cy="5767388"/>
          </a:xfrm>
        </p:spPr>
        <p:txBody>
          <a:bodyPr/>
          <a:lstStyle/>
          <a:p>
            <a:pPr algn="just"/>
            <a:r>
              <a:rPr lang="en-US" sz="2600" dirty="0"/>
              <a:t>A module has logical cohesion when it performs a series of </a:t>
            </a:r>
            <a:r>
              <a:rPr lang="en-US" sz="2600" dirty="0" smtClean="0"/>
              <a:t>logically related </a:t>
            </a:r>
            <a:r>
              <a:rPr lang="en-US" sz="2600" dirty="0"/>
              <a:t>actions, one of which is selected by the calling </a:t>
            </a:r>
            <a:r>
              <a:rPr lang="en-US" sz="2600" dirty="0" smtClean="0"/>
              <a:t>module.</a:t>
            </a:r>
            <a:endParaRPr lang="en-US" sz="2600" dirty="0"/>
          </a:p>
          <a:p>
            <a:pPr algn="just"/>
            <a:r>
              <a:rPr lang="en-US" sz="2600" dirty="0"/>
              <a:t>Example 1:</a:t>
            </a:r>
          </a:p>
          <a:p>
            <a:pPr lvl="1" algn="just"/>
            <a:r>
              <a:rPr lang="en-US" sz="2600" dirty="0"/>
              <a:t>An object performing all input and </a:t>
            </a:r>
            <a:r>
              <a:rPr lang="en-US" sz="2600" dirty="0" smtClean="0"/>
              <a:t>output.</a:t>
            </a:r>
            <a:endParaRPr lang="en-US" sz="2600" dirty="0"/>
          </a:p>
          <a:p>
            <a:pPr algn="just"/>
            <a:r>
              <a:rPr lang="en-US" sz="2600" dirty="0"/>
              <a:t>Example 2:</a:t>
            </a:r>
          </a:p>
          <a:p>
            <a:pPr lvl="1" algn="just"/>
            <a:r>
              <a:rPr lang="en-US" sz="2600" dirty="0" smtClean="0"/>
              <a:t>There are more than one data items of type date in an input transaction. Separate code would be written to check that each date is a valid date. A better way is to construct  a DATECHECK module and call it wherever necessary.</a:t>
            </a:r>
            <a:endParaRPr lang="en-US" sz="2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3600" dirty="0"/>
              <a:t>The Design Phase</a:t>
            </a:r>
          </a:p>
        </p:txBody>
      </p:sp>
      <p:sp>
        <p:nvSpPr>
          <p:cNvPr id="148483" name="Rectangle 3"/>
          <p:cNvSpPr>
            <a:spLocks noGrp="1" noChangeArrowheads="1"/>
          </p:cNvSpPr>
          <p:nvPr>
            <p:ph type="body" idx="1"/>
          </p:nvPr>
        </p:nvSpPr>
        <p:spPr>
          <a:xfrm>
            <a:off x="409546" y="1670050"/>
            <a:ext cx="8348692" cy="4960960"/>
          </a:xfrm>
        </p:spPr>
        <p:txBody>
          <a:bodyPr/>
          <a:lstStyle/>
          <a:p>
            <a:pPr algn="just">
              <a:lnSpc>
                <a:spcPct val="125000"/>
              </a:lnSpc>
              <a:spcAft>
                <a:spcPts val="600"/>
              </a:spcAft>
              <a:buFont typeface="Zapf Dingbats" charset="2"/>
              <a:buBlip>
                <a:blip r:embed="rId2"/>
              </a:buBlip>
            </a:pPr>
            <a:r>
              <a:rPr lang="en-US" sz="2800" b="1" dirty="0" smtClean="0">
                <a:solidFill>
                  <a:schemeClr val="accent2"/>
                </a:solidFill>
                <a:cs typeface="Times New Roman" pitchFamily="18" charset="0"/>
              </a:rPr>
              <a:t>High-level</a:t>
            </a:r>
            <a:r>
              <a:rPr lang="en-US" sz="2800" dirty="0" smtClean="0">
                <a:cs typeface="Times New Roman" pitchFamily="18" charset="0"/>
              </a:rPr>
              <a:t> (</a:t>
            </a:r>
            <a:r>
              <a:rPr lang="en-US" sz="2800" dirty="0" smtClean="0">
                <a:solidFill>
                  <a:schemeClr val="bg1">
                    <a:lumMod val="40000"/>
                    <a:lumOff val="60000"/>
                  </a:schemeClr>
                </a:solidFill>
                <a:cs typeface="Times New Roman" pitchFamily="18" charset="0"/>
              </a:rPr>
              <a:t>A</a:t>
            </a:r>
            <a:r>
              <a:rPr lang="en-US" sz="2800" b="1" dirty="0" smtClean="0">
                <a:solidFill>
                  <a:schemeClr val="accent2"/>
                </a:solidFill>
                <a:cs typeface="Times New Roman" pitchFamily="18" charset="0"/>
              </a:rPr>
              <a:t>rchitectural</a:t>
            </a:r>
            <a:r>
              <a:rPr lang="en-US" sz="2800" dirty="0">
                <a:cs typeface="Times New Roman" pitchFamily="18" charset="0"/>
              </a:rPr>
              <a:t>) </a:t>
            </a:r>
            <a:r>
              <a:rPr lang="en-US" sz="2800" dirty="0" smtClean="0">
                <a:cs typeface="Times New Roman" pitchFamily="18" charset="0"/>
              </a:rPr>
              <a:t>Design: Consists </a:t>
            </a:r>
            <a:r>
              <a:rPr lang="en-US" sz="2800" dirty="0">
                <a:cs typeface="Times New Roman" pitchFamily="18" charset="0"/>
              </a:rPr>
              <a:t>of developing an architectural structure for software programs, databases, the user interface, and the operating </a:t>
            </a:r>
            <a:r>
              <a:rPr lang="en-US" sz="2800" dirty="0" smtClean="0">
                <a:cs typeface="Times New Roman" pitchFamily="18" charset="0"/>
              </a:rPr>
              <a:t>environment.</a:t>
            </a:r>
            <a:endParaRPr lang="en-US" sz="2800" dirty="0">
              <a:cs typeface="Times New Roman" pitchFamily="18" charset="0"/>
            </a:endParaRPr>
          </a:p>
          <a:p>
            <a:pPr algn="just">
              <a:lnSpc>
                <a:spcPct val="125000"/>
              </a:lnSpc>
              <a:spcAft>
                <a:spcPts val="600"/>
              </a:spcAft>
              <a:buFont typeface="Zapf Dingbats" charset="2"/>
              <a:buBlip>
                <a:blip r:embed="rId2"/>
              </a:buBlip>
            </a:pPr>
            <a:r>
              <a:rPr lang="en-US" sz="2800" b="1" dirty="0">
                <a:solidFill>
                  <a:schemeClr val="accent2"/>
                </a:solidFill>
                <a:cs typeface="Times New Roman" pitchFamily="18" charset="0"/>
              </a:rPr>
              <a:t>Low-level</a:t>
            </a:r>
            <a:r>
              <a:rPr lang="en-US" sz="2800" dirty="0">
                <a:cs typeface="Times New Roman" pitchFamily="18" charset="0"/>
              </a:rPr>
              <a:t> (</a:t>
            </a:r>
            <a:r>
              <a:rPr lang="en-US" sz="2800" b="1" dirty="0">
                <a:solidFill>
                  <a:schemeClr val="accent2"/>
                </a:solidFill>
                <a:cs typeface="Times New Roman" pitchFamily="18" charset="0"/>
              </a:rPr>
              <a:t>detailed</a:t>
            </a:r>
            <a:r>
              <a:rPr lang="en-US" sz="2800" dirty="0">
                <a:cs typeface="Times New Roman" pitchFamily="18" charset="0"/>
              </a:rPr>
              <a:t>) </a:t>
            </a:r>
            <a:r>
              <a:rPr lang="en-US" sz="2800" dirty="0" smtClean="0">
                <a:cs typeface="Times New Roman" pitchFamily="18" charset="0"/>
              </a:rPr>
              <a:t>Design: Entails </a:t>
            </a:r>
            <a:r>
              <a:rPr lang="en-US" sz="2800" dirty="0">
                <a:cs typeface="Times New Roman" pitchFamily="18" charset="0"/>
              </a:rPr>
              <a:t>developing the detailed algorithms and data structures that are required for program </a:t>
            </a:r>
            <a:r>
              <a:rPr lang="en-US" sz="2800" dirty="0" smtClean="0">
                <a:cs typeface="Times New Roman" pitchFamily="18" charset="0"/>
              </a:rPr>
              <a:t>development.</a:t>
            </a:r>
            <a:endParaRPr lang="en-US" sz="2800" dirty="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1962150" y="292100"/>
            <a:ext cx="5100638" cy="914400"/>
          </a:xfrm>
        </p:spPr>
        <p:txBody>
          <a:bodyPr/>
          <a:lstStyle/>
          <a:p>
            <a:r>
              <a:rPr lang="en-US"/>
              <a:t>Temporal Cohesion</a:t>
            </a:r>
          </a:p>
        </p:txBody>
      </p:sp>
      <p:sp>
        <p:nvSpPr>
          <p:cNvPr id="189443" name="Rectangle 3"/>
          <p:cNvSpPr>
            <a:spLocks noGrp="1" noChangeArrowheads="1"/>
          </p:cNvSpPr>
          <p:nvPr>
            <p:ph type="body" idx="1"/>
          </p:nvPr>
        </p:nvSpPr>
        <p:spPr>
          <a:xfrm>
            <a:off x="214313" y="1455738"/>
            <a:ext cx="8553479" cy="5376862"/>
          </a:xfrm>
        </p:spPr>
        <p:txBody>
          <a:bodyPr/>
          <a:lstStyle/>
          <a:p>
            <a:pPr marL="342900" indent="-342900" algn="just"/>
            <a:r>
              <a:rPr lang="en-US" sz="2600" dirty="0"/>
              <a:t>A module has temporal cohesion when it performs a series of actions related in </a:t>
            </a:r>
            <a:r>
              <a:rPr lang="en-US" sz="2600" dirty="0" smtClean="0"/>
              <a:t>time. May be performed in the same time span. For example</a:t>
            </a:r>
            <a:endParaRPr lang="en-US" sz="2600" dirty="0"/>
          </a:p>
          <a:p>
            <a:pPr marL="742950" lvl="1" indent="-285750"/>
            <a:r>
              <a:rPr lang="en-US" sz="2400" dirty="0" err="1"/>
              <a:t>open_old_master_file</a:t>
            </a:r>
            <a:r>
              <a:rPr lang="en-US" sz="2400" dirty="0"/>
              <a:t>, </a:t>
            </a:r>
            <a:r>
              <a:rPr lang="en-US" sz="2400" dirty="0" err="1"/>
              <a:t>new_master_file</a:t>
            </a:r>
            <a:r>
              <a:rPr lang="en-US" sz="2400" dirty="0"/>
              <a:t>, </a:t>
            </a:r>
            <a:r>
              <a:rPr lang="en-US" sz="2400" dirty="0" err="1"/>
              <a:t>transaction_file</a:t>
            </a:r>
            <a:r>
              <a:rPr lang="en-US" sz="2400" dirty="0"/>
              <a:t>, and </a:t>
            </a:r>
            <a:r>
              <a:rPr lang="en-US" sz="2400" dirty="0" err="1"/>
              <a:t>print_file</a:t>
            </a:r>
            <a:r>
              <a:rPr lang="en-US" sz="2400" dirty="0"/>
              <a:t>; </a:t>
            </a:r>
            <a:r>
              <a:rPr lang="en-US" sz="2400" dirty="0" err="1"/>
              <a:t>initialize_sales_district_table</a:t>
            </a:r>
            <a:r>
              <a:rPr lang="en-US" sz="2400" dirty="0"/>
              <a:t>, </a:t>
            </a:r>
            <a:r>
              <a:rPr lang="en-US" sz="2400" dirty="0" err="1"/>
              <a:t>read_first_transaction_record</a:t>
            </a:r>
            <a:r>
              <a:rPr lang="en-US" sz="2400" dirty="0"/>
              <a:t>, </a:t>
            </a:r>
            <a:r>
              <a:rPr lang="en-US" sz="2400" dirty="0" err="1"/>
              <a:t>read_first_old_master_record</a:t>
            </a:r>
            <a:r>
              <a:rPr lang="en-US" sz="2400" dirty="0"/>
              <a:t> (a.k.a. </a:t>
            </a:r>
            <a:r>
              <a:rPr lang="en-US" sz="2400" dirty="0" err="1"/>
              <a:t>perform_initialization</a:t>
            </a:r>
            <a:r>
              <a:rPr lang="en-US" sz="2400" dirty="0" smtClean="0"/>
              <a:t>)</a:t>
            </a:r>
          </a:p>
          <a:p>
            <a:pPr marL="742950" lvl="1" indent="-285750" algn="just"/>
            <a:r>
              <a:rPr lang="en-US" sz="2600" dirty="0" smtClean="0"/>
              <a:t>The set of functions responsible for initialization, setting start up values such as setting program counters or control flags exhibit temporal cohesion. They should not be put in the same function.</a:t>
            </a:r>
            <a:endParaRPr lang="en-US" sz="2600" dirty="0"/>
          </a:p>
          <a:p>
            <a:pPr marL="342900" indent="-342900">
              <a:buNone/>
            </a:pPr>
            <a:endParaRPr lang="en-US" sz="23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2114550" y="292100"/>
            <a:ext cx="5076825" cy="914400"/>
          </a:xfrm>
        </p:spPr>
        <p:txBody>
          <a:bodyPr/>
          <a:lstStyle/>
          <a:p>
            <a:r>
              <a:rPr lang="en-US"/>
              <a:t>Procedural Cohesion</a:t>
            </a:r>
          </a:p>
        </p:txBody>
      </p:sp>
      <p:sp>
        <p:nvSpPr>
          <p:cNvPr id="191491" name="Rectangle 3"/>
          <p:cNvSpPr>
            <a:spLocks noGrp="1" noChangeArrowheads="1"/>
          </p:cNvSpPr>
          <p:nvPr>
            <p:ph type="body" idx="1"/>
          </p:nvPr>
        </p:nvSpPr>
        <p:spPr>
          <a:xfrm>
            <a:off x="285750" y="1739900"/>
            <a:ext cx="8497888" cy="4437063"/>
          </a:xfrm>
        </p:spPr>
        <p:txBody>
          <a:bodyPr/>
          <a:lstStyle/>
          <a:p>
            <a:pPr algn="just"/>
            <a:r>
              <a:rPr lang="en-US" sz="2800" dirty="0"/>
              <a:t>A module has procedural cohesion if it performs a series of actions related by the procedure to be followed by the </a:t>
            </a:r>
            <a:r>
              <a:rPr lang="en-US" sz="2800" dirty="0" smtClean="0"/>
              <a:t>product. The two components X and Y are structured the same way.</a:t>
            </a:r>
            <a:endParaRPr lang="en-US" sz="2800" dirty="0"/>
          </a:p>
          <a:p>
            <a:pPr algn="just"/>
            <a:r>
              <a:rPr lang="en-US" sz="2800" dirty="0"/>
              <a:t>Example</a:t>
            </a:r>
            <a:r>
              <a:rPr lang="en-US" sz="2800" dirty="0" smtClean="0"/>
              <a:t>:</a:t>
            </a:r>
          </a:p>
          <a:p>
            <a:pPr lvl="1" algn="just"/>
            <a:r>
              <a:rPr lang="en-US" sz="2800" dirty="0" smtClean="0"/>
              <a:t>Calculate student GPA, print student record, calculate cumulative GPA, Print cumulative GPA</a:t>
            </a:r>
            <a:endParaRPr lang="en-US" sz="2800" dirty="0"/>
          </a:p>
          <a:p>
            <a:pPr lvl="1"/>
            <a:r>
              <a:rPr lang="en-US" sz="2800" dirty="0" err="1" smtClean="0"/>
              <a:t>read_part_number_and_update_repair_record_on_master_file</a:t>
            </a:r>
            <a:endParaRPr lang="en-US" sz="2800" dirty="0" smtClean="0"/>
          </a:p>
          <a:p>
            <a:pPr lvl="1">
              <a:buFontTx/>
              <a:buNone/>
            </a:pPr>
            <a:endParaRPr lang="en-US" sz="21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3"/>
          <p:cNvSpPr>
            <a:spLocks noGrp="1" noChangeArrowheads="1"/>
          </p:cNvSpPr>
          <p:nvPr>
            <p:ph type="body" idx="1"/>
          </p:nvPr>
        </p:nvSpPr>
        <p:spPr>
          <a:xfrm>
            <a:off x="220663" y="1644650"/>
            <a:ext cx="8650287" cy="4968875"/>
          </a:xfrm>
        </p:spPr>
        <p:txBody>
          <a:bodyPr/>
          <a:lstStyle/>
          <a:p>
            <a:pPr algn="just"/>
            <a:r>
              <a:rPr lang="en-US" dirty="0"/>
              <a:t>A module has communicational cohesion if it performs a series of actions related by the procedure to be followed by the product, but in addition all the actions operate on the same </a:t>
            </a:r>
            <a:r>
              <a:rPr lang="en-US" dirty="0" smtClean="0"/>
              <a:t>data.</a:t>
            </a:r>
          </a:p>
          <a:p>
            <a:pPr algn="just"/>
            <a:r>
              <a:rPr lang="en-US" dirty="0" smtClean="0"/>
              <a:t>Two components operate on the same input data or contribute to the same output data.</a:t>
            </a:r>
            <a:endParaRPr lang="en-US" dirty="0"/>
          </a:p>
          <a:p>
            <a:r>
              <a:rPr lang="en-US" sz="2400" dirty="0"/>
              <a:t>Example 1:</a:t>
            </a:r>
          </a:p>
          <a:p>
            <a:pPr>
              <a:buFont typeface="Zapf Dingbats" charset="2"/>
              <a:buNone/>
            </a:pPr>
            <a:r>
              <a:rPr lang="en-US" sz="2400" dirty="0" smtClean="0"/>
              <a:t>         </a:t>
            </a:r>
            <a:r>
              <a:rPr lang="en-US" sz="2400" dirty="0" err="1" smtClean="0"/>
              <a:t>update_record_in_database_and_write_it_to_audit_trail</a:t>
            </a:r>
            <a:endParaRPr lang="en-US" sz="2400" dirty="0"/>
          </a:p>
          <a:p>
            <a:r>
              <a:rPr lang="en-US" sz="2400" dirty="0"/>
              <a:t>Example 2:</a:t>
            </a:r>
          </a:p>
          <a:p>
            <a:pPr lvl="1">
              <a:buFontTx/>
              <a:buNone/>
            </a:pPr>
            <a:r>
              <a:rPr lang="en-US" sz="2400" dirty="0" err="1" smtClean="0"/>
              <a:t>calculate_new_coordinates_and_send_them_to_terminal</a:t>
            </a:r>
            <a:endParaRPr lang="en-US" sz="2400" dirty="0"/>
          </a:p>
        </p:txBody>
      </p:sp>
      <p:sp>
        <p:nvSpPr>
          <p:cNvPr id="193541" name="Rectangle 5"/>
          <p:cNvSpPr>
            <a:spLocks noGrp="1" noChangeArrowheads="1"/>
          </p:cNvSpPr>
          <p:nvPr>
            <p:ph type="title"/>
          </p:nvPr>
        </p:nvSpPr>
        <p:spPr>
          <a:xfrm>
            <a:off x="1504950" y="215900"/>
            <a:ext cx="6096000" cy="927100"/>
          </a:xfrm>
        </p:spPr>
        <p:txBody>
          <a:bodyPr/>
          <a:lstStyle/>
          <a:p>
            <a:r>
              <a:rPr lang="en-US" sz="3400"/>
              <a:t>Communicational Cohesion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2266950" y="292100"/>
            <a:ext cx="5089525" cy="914400"/>
          </a:xfrm>
        </p:spPr>
        <p:txBody>
          <a:bodyPr/>
          <a:lstStyle/>
          <a:p>
            <a:r>
              <a:rPr lang="en-US"/>
              <a:t>Functional Cohesion</a:t>
            </a:r>
          </a:p>
        </p:txBody>
      </p:sp>
      <p:sp>
        <p:nvSpPr>
          <p:cNvPr id="195587" name="Rectangle 3"/>
          <p:cNvSpPr>
            <a:spLocks noGrp="1" noChangeArrowheads="1"/>
          </p:cNvSpPr>
          <p:nvPr>
            <p:ph type="body" idx="1"/>
          </p:nvPr>
        </p:nvSpPr>
        <p:spPr>
          <a:xfrm>
            <a:off x="200025" y="1789113"/>
            <a:ext cx="8905875" cy="5043487"/>
          </a:xfrm>
        </p:spPr>
        <p:txBody>
          <a:bodyPr/>
          <a:lstStyle/>
          <a:p>
            <a:r>
              <a:rPr lang="en-US" dirty="0"/>
              <a:t>A module with functional cohesion performs exactly one </a:t>
            </a:r>
            <a:r>
              <a:rPr lang="en-US" dirty="0" smtClean="0"/>
              <a:t>action.</a:t>
            </a:r>
            <a:endParaRPr lang="en-US" dirty="0"/>
          </a:p>
          <a:p>
            <a:r>
              <a:rPr lang="en-US" dirty="0" smtClean="0"/>
              <a:t>Example </a:t>
            </a:r>
            <a:r>
              <a:rPr lang="en-US" dirty="0"/>
              <a:t>1:</a:t>
            </a:r>
          </a:p>
          <a:p>
            <a:pPr lvl="1"/>
            <a:r>
              <a:rPr lang="en-US" sz="2100" dirty="0" err="1"/>
              <a:t>get_temperature_of_furnace</a:t>
            </a:r>
            <a:endParaRPr lang="en-US" dirty="0"/>
          </a:p>
          <a:p>
            <a:r>
              <a:rPr lang="en-US" dirty="0"/>
              <a:t>Example 2:	</a:t>
            </a:r>
          </a:p>
          <a:p>
            <a:pPr lvl="1"/>
            <a:r>
              <a:rPr lang="en-US" sz="2100" dirty="0" err="1"/>
              <a:t>compute_orbital_of_electron</a:t>
            </a:r>
            <a:endParaRPr lang="en-US" dirty="0"/>
          </a:p>
          <a:p>
            <a:r>
              <a:rPr lang="en-US" dirty="0"/>
              <a:t>Example 3:</a:t>
            </a:r>
          </a:p>
          <a:p>
            <a:pPr lvl="1"/>
            <a:r>
              <a:rPr lang="en-US" sz="2100" dirty="0" err="1"/>
              <a:t>write_to_floppy_disk</a:t>
            </a:r>
            <a:endParaRPr lang="en-US" dirty="0"/>
          </a:p>
          <a:p>
            <a:r>
              <a:rPr lang="en-US" dirty="0"/>
              <a:t>Example 4:</a:t>
            </a:r>
          </a:p>
          <a:p>
            <a:pPr lvl="1"/>
            <a:r>
              <a:rPr lang="en-US" sz="2100" dirty="0" err="1"/>
              <a:t>calculate_sales_commission</a:t>
            </a:r>
            <a:endParaRPr lang="en-US"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742950" y="139700"/>
            <a:ext cx="7010400" cy="927100"/>
          </a:xfrm>
        </p:spPr>
        <p:txBody>
          <a:bodyPr/>
          <a:lstStyle/>
          <a:p>
            <a:r>
              <a:rPr lang="en-US"/>
              <a:t>Sequential Cohesion</a:t>
            </a:r>
          </a:p>
        </p:txBody>
      </p:sp>
      <p:sp>
        <p:nvSpPr>
          <p:cNvPr id="199683" name="Rectangle 3"/>
          <p:cNvSpPr>
            <a:spLocks noGrp="1" noChangeArrowheads="1"/>
          </p:cNvSpPr>
          <p:nvPr>
            <p:ph type="body" idx="1"/>
          </p:nvPr>
        </p:nvSpPr>
        <p:spPr>
          <a:xfrm>
            <a:off x="220663" y="2224088"/>
            <a:ext cx="8497887" cy="2497137"/>
          </a:xfrm>
        </p:spPr>
        <p:txBody>
          <a:bodyPr/>
          <a:lstStyle/>
          <a:p>
            <a:r>
              <a:rPr lang="en-US" dirty="0"/>
              <a:t>More than one functions performed by the module occur in an order prescribed by the specifications</a:t>
            </a:r>
            <a:r>
              <a:rPr lang="en-US" dirty="0" smtClean="0"/>
              <a:t>.</a:t>
            </a:r>
          </a:p>
          <a:p>
            <a:r>
              <a:rPr lang="en-US" dirty="0" smtClean="0"/>
              <a:t>X outputs some data which forms the input to Y.</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p:txBody>
          <a:bodyPr/>
          <a:lstStyle/>
          <a:p>
            <a:r>
              <a:rPr lang="en-US"/>
              <a:t>Cohesion Values</a:t>
            </a:r>
          </a:p>
        </p:txBody>
      </p:sp>
      <p:graphicFrame>
        <p:nvGraphicFramePr>
          <p:cNvPr id="503854" name="Group 46"/>
          <p:cNvGraphicFramePr>
            <a:graphicFrameLocks noGrp="1"/>
          </p:cNvGraphicFramePr>
          <p:nvPr>
            <p:ph idx="1"/>
          </p:nvPr>
        </p:nvGraphicFramePr>
        <p:xfrm>
          <a:off x="985838" y="1602960"/>
          <a:ext cx="7772400" cy="5028050"/>
        </p:xfrm>
        <a:graphic>
          <a:graphicData uri="http://schemas.openxmlformats.org/drawingml/2006/table">
            <a:tbl>
              <a:tblPr/>
              <a:tblGrid>
                <a:gridCol w="1204912"/>
                <a:gridCol w="3976688"/>
                <a:gridCol w="2590800"/>
              </a:tblGrid>
              <a:tr h="918565">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dirty="0" smtClean="0">
                          <a:ln>
                            <a:noFill/>
                          </a:ln>
                          <a:solidFill>
                            <a:schemeClr val="tx2"/>
                          </a:solidFill>
                          <a:effectLst/>
                          <a:latin typeface="Arial" pitchFamily="34" charset="0"/>
                        </a:rPr>
                        <a:t>Sr. 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Type of Cohesion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4168">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dirty="0" smtClean="0">
                          <a:ln>
                            <a:noFill/>
                          </a:ln>
                          <a:solidFill>
                            <a:schemeClr val="tx2"/>
                          </a:solidFill>
                          <a:effectLst/>
                          <a:latin typeface="Arial" pitchFamily="34" charset="0"/>
                        </a:rPr>
                        <a:t>Coincidental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4168">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Logical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6003">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Temporal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2335">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Procedural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4168">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Communicational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4168">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Sequential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0.70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729">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smtClean="0">
                          <a:ln>
                            <a:noFill/>
                          </a:ln>
                          <a:solidFill>
                            <a:schemeClr val="tx2"/>
                          </a:solidFill>
                          <a:effectLst/>
                          <a:latin typeface="Arial" pitchFamily="34" charset="0"/>
                        </a:rPr>
                        <a:t>Functional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2"/>
                        </a:buClr>
                        <a:buSzPct val="50000"/>
                        <a:buFont typeface="Zapf Dingbats" charset="2"/>
                        <a:buNone/>
                        <a:tabLst/>
                      </a:pPr>
                      <a:r>
                        <a:rPr kumimoji="0" lang="en-US" sz="2800" b="0" i="0" u="none" strike="noStrike" cap="none" normalizeH="0" baseline="0" dirty="0" smtClean="0">
                          <a:ln>
                            <a:noFill/>
                          </a:ln>
                          <a:solidFill>
                            <a:schemeClr val="tx2"/>
                          </a:solidFill>
                          <a:effectLst/>
                          <a:latin typeface="Arial" pitchFamily="34" charset="0"/>
                        </a:rPr>
                        <a:t>0.95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a:t>Design Strength</a:t>
            </a:r>
          </a:p>
        </p:txBody>
      </p:sp>
      <p:sp>
        <p:nvSpPr>
          <p:cNvPr id="505859" name="Rectangle 3"/>
          <p:cNvSpPr>
            <a:spLocks noGrp="1" noChangeArrowheads="1"/>
          </p:cNvSpPr>
          <p:nvPr>
            <p:ph type="body" idx="1"/>
          </p:nvPr>
        </p:nvSpPr>
        <p:spPr>
          <a:xfrm>
            <a:off x="409546" y="1670050"/>
            <a:ext cx="8429684" cy="4889522"/>
          </a:xfrm>
        </p:spPr>
        <p:txBody>
          <a:bodyPr/>
          <a:lstStyle/>
          <a:p>
            <a:pPr algn="just"/>
            <a:r>
              <a:rPr lang="en-US" sz="2800" dirty="0"/>
              <a:t>Dependence Matrix</a:t>
            </a:r>
          </a:p>
          <a:p>
            <a:pPr lvl="1" algn="just"/>
            <a:r>
              <a:rPr lang="en-US" sz="2800" dirty="0"/>
              <a:t>Depicts quantitative measure of dependence of modules.</a:t>
            </a:r>
          </a:p>
          <a:p>
            <a:pPr lvl="1" algn="just"/>
            <a:r>
              <a:rPr lang="en-US" sz="2800" dirty="0"/>
              <a:t>Used to find strength of design.</a:t>
            </a:r>
          </a:p>
          <a:p>
            <a:pPr lvl="1" algn="just"/>
            <a:r>
              <a:rPr lang="en-US" sz="2800" dirty="0"/>
              <a:t>Primarily affected by the coupling and cohesion.</a:t>
            </a:r>
          </a:p>
          <a:p>
            <a:pPr lvl="1" algn="just"/>
            <a:r>
              <a:rPr lang="en-US" sz="2800" dirty="0"/>
              <a:t>Gives the probability of having to change module </a:t>
            </a:r>
            <a:r>
              <a:rPr lang="en-US" sz="2800" dirty="0" err="1"/>
              <a:t>i</a:t>
            </a:r>
            <a:r>
              <a:rPr lang="en-US" sz="2800" dirty="0"/>
              <a:t> given that module j is changed.</a:t>
            </a:r>
          </a:p>
          <a:p>
            <a:pPr lvl="1" algn="just"/>
            <a:r>
              <a:rPr lang="en-US" sz="2800" dirty="0"/>
              <a:t>First order dependence and complete dependence matrix are found.</a:t>
            </a:r>
          </a:p>
          <a:p>
            <a:pPr lvl="1">
              <a:buFontTx/>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t>First order dependence matrix</a:t>
            </a:r>
          </a:p>
        </p:txBody>
      </p:sp>
      <p:sp>
        <p:nvSpPr>
          <p:cNvPr id="506883" name="Rectangle 3"/>
          <p:cNvSpPr>
            <a:spLocks noGrp="1" noChangeArrowheads="1"/>
          </p:cNvSpPr>
          <p:nvPr>
            <p:ph type="body" idx="1"/>
          </p:nvPr>
        </p:nvSpPr>
        <p:spPr>
          <a:xfrm>
            <a:off x="266670" y="1447800"/>
            <a:ext cx="8643998" cy="5397500"/>
          </a:xfrm>
        </p:spPr>
        <p:txBody>
          <a:bodyPr/>
          <a:lstStyle/>
          <a:p>
            <a:pPr>
              <a:lnSpc>
                <a:spcPct val="90000"/>
              </a:lnSpc>
            </a:pPr>
            <a:r>
              <a:rPr lang="en-US" sz="2000" dirty="0"/>
              <a:t>Determine coupling among various modules. Generally represented by a coupling matrix </a:t>
            </a:r>
            <a:r>
              <a:rPr lang="en-US" sz="2000" dirty="0" smtClean="0"/>
              <a:t>C. It is a symmetric matrix i.e</a:t>
            </a:r>
            <a:r>
              <a:rPr lang="en-US" sz="2000" dirty="0"/>
              <a:t>. </a:t>
            </a:r>
            <a:r>
              <a:rPr lang="en-US" sz="2000" dirty="0" err="1"/>
              <a:t>Ci,j</a:t>
            </a:r>
            <a:r>
              <a:rPr lang="en-US" sz="2000" dirty="0"/>
              <a:t> = </a:t>
            </a:r>
            <a:r>
              <a:rPr lang="en-US" sz="2000" dirty="0" err="1"/>
              <a:t>Cj,i</a:t>
            </a:r>
            <a:endParaRPr lang="en-US" sz="2000" dirty="0"/>
          </a:p>
          <a:p>
            <a:pPr>
              <a:lnSpc>
                <a:spcPct val="90000"/>
              </a:lnSpc>
            </a:pPr>
            <a:r>
              <a:rPr lang="en-US" sz="2000" dirty="0"/>
              <a:t>Diagonal elements will be 1 i.e. </a:t>
            </a:r>
            <a:r>
              <a:rPr lang="en-US" sz="2000" dirty="0" err="1"/>
              <a:t>Ci,i</a:t>
            </a:r>
            <a:r>
              <a:rPr lang="en-US" sz="2000" dirty="0"/>
              <a:t> = 1</a:t>
            </a:r>
          </a:p>
          <a:p>
            <a:pPr>
              <a:lnSpc>
                <a:spcPct val="90000"/>
              </a:lnSpc>
            </a:pPr>
            <a:r>
              <a:rPr lang="en-US" sz="2000" dirty="0"/>
              <a:t>Strength of various modules is represented by the strength vector S.</a:t>
            </a:r>
          </a:p>
          <a:p>
            <a:pPr>
              <a:lnSpc>
                <a:spcPct val="90000"/>
              </a:lnSpc>
            </a:pPr>
            <a:r>
              <a:rPr lang="en-US" sz="2000" dirty="0"/>
              <a:t>FODM is constructed by the following formula</a:t>
            </a:r>
          </a:p>
          <a:p>
            <a:pPr lvl="2">
              <a:lnSpc>
                <a:spcPct val="90000"/>
              </a:lnSpc>
              <a:buFontTx/>
              <a:buNone/>
            </a:pPr>
            <a:r>
              <a:rPr lang="en-US" sz="1300" dirty="0"/>
              <a:t>	   </a:t>
            </a:r>
            <a:r>
              <a:rPr lang="en-US" sz="2400" dirty="0" err="1"/>
              <a:t>D</a:t>
            </a:r>
            <a:r>
              <a:rPr lang="en-US" sz="2000" dirty="0" err="1"/>
              <a:t>i,j</a:t>
            </a:r>
            <a:r>
              <a:rPr lang="en-US" sz="2000" dirty="0"/>
              <a:t> </a:t>
            </a:r>
            <a:r>
              <a:rPr lang="en-US" sz="2400" dirty="0"/>
              <a:t>= 0.15*(</a:t>
            </a:r>
            <a:r>
              <a:rPr lang="en-US" sz="2400" dirty="0" err="1"/>
              <a:t>S</a:t>
            </a:r>
            <a:r>
              <a:rPr lang="en-US" sz="2000" dirty="0" err="1"/>
              <a:t>i</a:t>
            </a:r>
            <a:r>
              <a:rPr lang="en-US" sz="2400" dirty="0" err="1"/>
              <a:t>+S</a:t>
            </a:r>
            <a:r>
              <a:rPr lang="en-US" sz="2000" dirty="0" err="1"/>
              <a:t>j</a:t>
            </a:r>
            <a:r>
              <a:rPr lang="en-US" sz="2400" dirty="0"/>
              <a:t>)+0.7*</a:t>
            </a:r>
            <a:r>
              <a:rPr lang="en-US" sz="2400" dirty="0" err="1"/>
              <a:t>C</a:t>
            </a:r>
            <a:r>
              <a:rPr lang="en-US" sz="2000" dirty="0" err="1"/>
              <a:t>i,j</a:t>
            </a:r>
            <a:endParaRPr lang="en-US" sz="2000" dirty="0"/>
          </a:p>
          <a:p>
            <a:pPr lvl="2">
              <a:lnSpc>
                <a:spcPct val="90000"/>
              </a:lnSpc>
              <a:buFontTx/>
              <a:buNone/>
            </a:pPr>
            <a:r>
              <a:rPr lang="en-US" sz="2400" dirty="0"/>
              <a:t>          = 0 where </a:t>
            </a:r>
            <a:r>
              <a:rPr lang="en-US" sz="2400" dirty="0" err="1"/>
              <a:t>C</a:t>
            </a:r>
            <a:r>
              <a:rPr lang="en-US" sz="2000" dirty="0" err="1"/>
              <a:t>i,j</a:t>
            </a:r>
            <a:r>
              <a:rPr lang="en-US" sz="2400" dirty="0"/>
              <a:t> = 0</a:t>
            </a:r>
          </a:p>
          <a:p>
            <a:pPr lvl="2">
              <a:lnSpc>
                <a:spcPct val="90000"/>
              </a:lnSpc>
              <a:buFontTx/>
              <a:buNone/>
            </a:pPr>
            <a:r>
              <a:rPr lang="en-US" sz="2400" dirty="0"/>
              <a:t>          = 1 where </a:t>
            </a:r>
            <a:r>
              <a:rPr lang="en-US" sz="2400" dirty="0" err="1"/>
              <a:t>C</a:t>
            </a:r>
            <a:r>
              <a:rPr lang="en-US" sz="2000" dirty="0" err="1"/>
              <a:t>i,j</a:t>
            </a:r>
            <a:r>
              <a:rPr lang="en-US" sz="2400" dirty="0"/>
              <a:t> = 1</a:t>
            </a:r>
          </a:p>
          <a:p>
            <a:pPr algn="just">
              <a:lnSpc>
                <a:spcPct val="90000"/>
              </a:lnSpc>
            </a:pPr>
            <a:r>
              <a:rPr lang="en-US" sz="2200" dirty="0"/>
              <a:t>FODM can be represented by a undirected graph with links labeled with the dependence values.</a:t>
            </a:r>
          </a:p>
          <a:p>
            <a:pPr algn="just">
              <a:lnSpc>
                <a:spcPct val="90000"/>
              </a:lnSpc>
            </a:pPr>
            <a:r>
              <a:rPr lang="en-US" sz="2200" dirty="0"/>
              <a:t>Initial connectivity status of modules can also be depicted by a undirected graph with links assigned the coupling value and nodes the strength value.</a:t>
            </a:r>
          </a:p>
          <a:p>
            <a:pPr algn="just">
              <a:lnSpc>
                <a:spcPct val="90000"/>
              </a:lnSpc>
            </a:pPr>
            <a:r>
              <a:rPr lang="en-US" sz="2200" dirty="0"/>
              <a:t>FODM does not give a clear picture of dependence because it is not able to incorporate indirect connectivity.</a:t>
            </a:r>
          </a:p>
          <a:p>
            <a:pPr>
              <a:lnSpc>
                <a:spcPct val="90000"/>
              </a:lnSpc>
            </a:pPr>
            <a:endParaRPr lang="en-US" sz="21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8" name="Picture 4" descr="C:\Users\RAGHURAJ\Desktop\CDM1.bmp"/>
          <p:cNvPicPr>
            <a:picLocks noGrp="1" noChangeAspect="1" noChangeArrowheads="1"/>
          </p:cNvPicPr>
          <p:nvPr>
            <p:ph idx="1"/>
          </p:nvPr>
        </p:nvPicPr>
        <p:blipFill>
          <a:blip r:embed="rId2" cstate="print"/>
          <a:srcRect/>
          <a:stretch>
            <a:fillRect/>
          </a:stretch>
        </p:blipFill>
        <p:spPr bwMode="auto">
          <a:xfrm>
            <a:off x="209550" y="139700"/>
            <a:ext cx="8305800" cy="65532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lstStyle/>
          <a:p>
            <a:r>
              <a:rPr lang="en-US"/>
              <a:t>Complete Dependence Matrix</a:t>
            </a:r>
          </a:p>
        </p:txBody>
      </p:sp>
      <p:sp>
        <p:nvSpPr>
          <p:cNvPr id="507907" name="Rectangle 3"/>
          <p:cNvSpPr>
            <a:spLocks noGrp="1" noChangeArrowheads="1"/>
          </p:cNvSpPr>
          <p:nvPr>
            <p:ph type="body" idx="1"/>
          </p:nvPr>
        </p:nvSpPr>
        <p:spPr>
          <a:xfrm>
            <a:off x="985838" y="1670050"/>
            <a:ext cx="7834312" cy="5162550"/>
          </a:xfrm>
        </p:spPr>
        <p:txBody>
          <a:bodyPr/>
          <a:lstStyle/>
          <a:p>
            <a:r>
              <a:rPr lang="en-US"/>
              <a:t>CDM is obtained by finding out all unique paths from one module to all other modules.</a:t>
            </a:r>
          </a:p>
          <a:p>
            <a:r>
              <a:rPr lang="en-US"/>
              <a:t>Because these paths may not be mutually exclusive to each other, hence addition law of probability is not directly applicable.</a:t>
            </a:r>
          </a:p>
          <a:p>
            <a:r>
              <a:rPr lang="en-US"/>
              <a:t>IF there are three  unique paths to B from A labeled as x, y, and z respectively with probabilities as P(x), P(y), and P(z) THEN</a:t>
            </a:r>
          </a:p>
          <a:p>
            <a:r>
              <a:rPr lang="en-US"/>
              <a:t>P(B changing) = P(x) + P(y) + P(z) - P(x)*P(y)</a:t>
            </a:r>
          </a:p>
          <a:p>
            <a:pPr>
              <a:buFont typeface="Zapf Dingbats" charset="2"/>
              <a:buNone/>
            </a:pPr>
            <a:r>
              <a:rPr lang="en-US"/>
              <a:t>                  - P(y)*P(z) - P(x)*P(z) + P(x)*P(y)*P(z)</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133350" y="201590"/>
            <a:ext cx="8839200" cy="64913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descr="C:\Users\RAGHURAJ\Desktop\CDM2.bmp"/>
          <p:cNvPicPr>
            <a:picLocks noGrp="1" noChangeAspect="1" noChangeArrowheads="1"/>
          </p:cNvPicPr>
          <p:nvPr>
            <p:ph idx="1"/>
          </p:nvPr>
        </p:nvPicPr>
        <p:blipFill>
          <a:blip r:embed="rId2" cstate="print"/>
          <a:srcRect/>
          <a:stretch>
            <a:fillRect/>
          </a:stretch>
        </p:blipFill>
        <p:spPr bwMode="auto">
          <a:xfrm>
            <a:off x="133350" y="139700"/>
            <a:ext cx="8839200" cy="655320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en-US"/>
              <a:t>Strength Measures</a:t>
            </a:r>
          </a:p>
        </p:txBody>
      </p:sp>
      <p:sp>
        <p:nvSpPr>
          <p:cNvPr id="508931" name="Rectangle 3"/>
          <p:cNvSpPr>
            <a:spLocks noGrp="1" noChangeArrowheads="1"/>
          </p:cNvSpPr>
          <p:nvPr>
            <p:ph type="body" idx="1"/>
          </p:nvPr>
        </p:nvSpPr>
        <p:spPr/>
        <p:txBody>
          <a:bodyPr/>
          <a:lstStyle/>
          <a:p>
            <a:pPr>
              <a:lnSpc>
                <a:spcPct val="90000"/>
              </a:lnSpc>
            </a:pPr>
            <a:r>
              <a:rPr lang="en-US"/>
              <a:t>CDM can be used to find the following measure</a:t>
            </a:r>
          </a:p>
          <a:p>
            <a:pPr lvl="1">
              <a:lnSpc>
                <a:spcPct val="90000"/>
              </a:lnSpc>
            </a:pPr>
            <a:r>
              <a:rPr lang="en-US"/>
              <a:t>Expected Change Measure (ECM) which gives a probability of changing the number of modules if a particular module changes.</a:t>
            </a:r>
          </a:p>
          <a:p>
            <a:pPr lvl="1">
              <a:lnSpc>
                <a:spcPct val="90000"/>
              </a:lnSpc>
              <a:buFontTx/>
              <a:buNone/>
            </a:pPr>
            <a:r>
              <a:rPr lang="en-US"/>
              <a:t>               ECM</a:t>
            </a:r>
            <a:r>
              <a:rPr lang="en-US" sz="2000"/>
              <a:t>i </a:t>
            </a:r>
            <a:r>
              <a:rPr lang="en-US" sz="2700"/>
              <a:t>= </a:t>
            </a:r>
            <a:r>
              <a:rPr lang="el-GR" sz="2700">
                <a:cs typeface="Arial" pitchFamily="34" charset="0"/>
              </a:rPr>
              <a:t>Σ</a:t>
            </a:r>
            <a:r>
              <a:rPr lang="en-US" sz="2700">
                <a:cs typeface="Arial" pitchFamily="34" charset="0"/>
              </a:rPr>
              <a:t>D</a:t>
            </a:r>
            <a:r>
              <a:rPr lang="en-US" sz="2000">
                <a:cs typeface="Arial" pitchFamily="34" charset="0"/>
              </a:rPr>
              <a:t>i,j where i and j are not equal.</a:t>
            </a:r>
          </a:p>
          <a:p>
            <a:pPr lvl="1">
              <a:lnSpc>
                <a:spcPct val="90000"/>
              </a:lnSpc>
            </a:pPr>
            <a:r>
              <a:rPr lang="en-US" sz="2700">
                <a:cs typeface="Arial" pitchFamily="34" charset="0"/>
              </a:rPr>
              <a:t>Overall Design Measure (ODM) which gives the expected number of modules to be changed given a module changes.</a:t>
            </a:r>
          </a:p>
          <a:p>
            <a:pPr lvl="1">
              <a:lnSpc>
                <a:spcPct val="90000"/>
              </a:lnSpc>
              <a:buFontTx/>
              <a:buNone/>
            </a:pPr>
            <a:r>
              <a:rPr lang="en-US" sz="2700">
                <a:cs typeface="Arial" pitchFamily="34" charset="0"/>
              </a:rPr>
              <a:t>              ODM = </a:t>
            </a:r>
            <a:r>
              <a:rPr lang="el-GR" sz="2700">
                <a:cs typeface="Arial" pitchFamily="34" charset="0"/>
              </a:rPr>
              <a:t>Σ Σ </a:t>
            </a:r>
            <a:r>
              <a:rPr lang="en-US" sz="2700">
                <a:cs typeface="Arial" pitchFamily="34" charset="0"/>
              </a:rPr>
              <a:t>D</a:t>
            </a:r>
            <a:r>
              <a:rPr lang="en-US" sz="2000">
                <a:cs typeface="Arial" pitchFamily="34" charset="0"/>
              </a:rPr>
              <a:t>i,j </a:t>
            </a:r>
            <a:r>
              <a:rPr lang="en-US" sz="2700">
                <a:cs typeface="Arial" pitchFamily="34" charset="0"/>
              </a:rPr>
              <a:t>/m for i,j = 1 to m</a:t>
            </a:r>
            <a:endParaRPr lang="el-GR" sz="2700">
              <a:cs typeface="Arial"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a:t>Design of Computer</a:t>
            </a:r>
          </a:p>
        </p:txBody>
      </p:sp>
      <p:sp>
        <p:nvSpPr>
          <p:cNvPr id="510979" name="Rectangle 3"/>
          <p:cNvSpPr>
            <a:spLocks noGrp="1" noChangeArrowheads="1"/>
          </p:cNvSpPr>
          <p:nvPr>
            <p:ph type="body" idx="1"/>
          </p:nvPr>
        </p:nvSpPr>
        <p:spPr>
          <a:xfrm>
            <a:off x="254000" y="1836738"/>
            <a:ext cx="3944938" cy="3186112"/>
          </a:xfrm>
        </p:spPr>
        <p:txBody>
          <a:bodyPr/>
          <a:lstStyle/>
          <a:p>
            <a:pPr marL="342900" indent="-342900">
              <a:lnSpc>
                <a:spcPct val="90000"/>
              </a:lnSpc>
            </a:pPr>
            <a:r>
              <a:rPr lang="en-US"/>
              <a:t>A highly incompetent computer architect decides to build an </a:t>
            </a:r>
            <a:r>
              <a:rPr lang="en-US" sz="2300"/>
              <a:t>ALU</a:t>
            </a:r>
            <a:r>
              <a:rPr lang="en-US"/>
              <a:t>, shifter, and 16 registers with </a:t>
            </a:r>
            <a:r>
              <a:rPr lang="en-US" sz="2300"/>
              <a:t>AND</a:t>
            </a:r>
            <a:r>
              <a:rPr lang="en-US"/>
              <a:t>, </a:t>
            </a:r>
            <a:r>
              <a:rPr lang="en-US" sz="2300"/>
              <a:t>OR</a:t>
            </a:r>
            <a:r>
              <a:rPr lang="en-US"/>
              <a:t>, and </a:t>
            </a:r>
            <a:r>
              <a:rPr lang="en-US" sz="2300"/>
              <a:t>NOT</a:t>
            </a:r>
            <a:r>
              <a:rPr lang="en-US"/>
              <a:t> gates, rather than </a:t>
            </a:r>
            <a:r>
              <a:rPr lang="en-US" sz="2300"/>
              <a:t>NAND</a:t>
            </a:r>
            <a:r>
              <a:rPr lang="en-US"/>
              <a:t> or </a:t>
            </a:r>
            <a:r>
              <a:rPr lang="en-US" sz="2300"/>
              <a:t>NOR</a:t>
            </a:r>
            <a:r>
              <a:rPr lang="en-US"/>
              <a:t> gates. </a:t>
            </a:r>
          </a:p>
        </p:txBody>
      </p:sp>
      <p:sp>
        <p:nvSpPr>
          <p:cNvPr id="510980" name="Text Box 4"/>
          <p:cNvSpPr txBox="1">
            <a:spLocks noChangeArrowheads="1"/>
          </p:cNvSpPr>
          <p:nvPr/>
        </p:nvSpPr>
        <p:spPr bwMode="auto">
          <a:xfrm>
            <a:off x="4633913" y="6118225"/>
            <a:ext cx="1016000" cy="303213"/>
          </a:xfrm>
          <a:prstGeom prst="rect">
            <a:avLst/>
          </a:prstGeom>
          <a:noFill/>
          <a:ln w="12700">
            <a:noFill/>
            <a:miter lim="800000"/>
            <a:headEnd/>
            <a:tailEnd/>
          </a:ln>
          <a:effectLst/>
        </p:spPr>
        <p:txBody>
          <a:bodyPr wrap="none" lIns="91074" tIns="45537" rIns="91074" bIns="45537">
            <a:spAutoFit/>
          </a:bodyPr>
          <a:lstStyle/>
          <a:p>
            <a:pPr defTabSz="911225" eaLnBrk="1" hangingPunct="1"/>
            <a:r>
              <a:rPr lang="en-US" sz="1400" b="1">
                <a:solidFill>
                  <a:schemeClr val="bg2"/>
                </a:solidFill>
                <a:latin typeface="Arial" pitchFamily="34" charset="0"/>
              </a:rPr>
              <a:t>Figure 7.1</a:t>
            </a:r>
          </a:p>
        </p:txBody>
      </p:sp>
      <p:pic>
        <p:nvPicPr>
          <p:cNvPr id="510981" name="Picture 5" descr="7,1"/>
          <p:cNvPicPr>
            <a:picLocks noChangeAspect="1" noChangeArrowheads="1"/>
          </p:cNvPicPr>
          <p:nvPr/>
        </p:nvPicPr>
        <p:blipFill>
          <a:blip r:embed="rId3" cstate="print"/>
          <a:srcRect/>
          <a:stretch>
            <a:fillRect/>
          </a:stretch>
        </p:blipFill>
        <p:spPr bwMode="auto">
          <a:xfrm>
            <a:off x="4575175" y="1878013"/>
            <a:ext cx="4111625" cy="4683125"/>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en-US"/>
              <a:t>Design of Computer (contd)</a:t>
            </a:r>
          </a:p>
        </p:txBody>
      </p:sp>
      <p:sp>
        <p:nvSpPr>
          <p:cNvPr id="513027" name="Rectangle 3"/>
          <p:cNvSpPr>
            <a:spLocks noGrp="1" noChangeArrowheads="1"/>
          </p:cNvSpPr>
          <p:nvPr>
            <p:ph type="body" idx="1"/>
          </p:nvPr>
        </p:nvSpPr>
        <p:spPr>
          <a:xfrm>
            <a:off x="985838" y="1670050"/>
            <a:ext cx="2463800" cy="812800"/>
          </a:xfrm>
        </p:spPr>
        <p:txBody>
          <a:bodyPr/>
          <a:lstStyle/>
          <a:p>
            <a:pPr>
              <a:lnSpc>
                <a:spcPct val="90000"/>
              </a:lnSpc>
            </a:pPr>
            <a:r>
              <a:rPr lang="en-US" sz="2300"/>
              <a:t>The architect designs 3 silicon chips</a:t>
            </a:r>
          </a:p>
        </p:txBody>
      </p:sp>
      <p:sp>
        <p:nvSpPr>
          <p:cNvPr id="513028" name="Rectangle 4"/>
          <p:cNvSpPr>
            <a:spLocks noChangeArrowheads="1"/>
          </p:cNvSpPr>
          <p:nvPr/>
        </p:nvSpPr>
        <p:spPr bwMode="auto">
          <a:xfrm>
            <a:off x="4710113" y="6249988"/>
            <a:ext cx="1016000" cy="304800"/>
          </a:xfrm>
          <a:prstGeom prst="rect">
            <a:avLst/>
          </a:prstGeom>
          <a:noFill/>
          <a:ln w="12700">
            <a:noFill/>
            <a:miter lim="800000"/>
            <a:headEnd/>
            <a:tailEnd/>
          </a:ln>
          <a:effectLst/>
        </p:spPr>
        <p:txBody>
          <a:bodyPr wrap="none" lIns="91074" tIns="45537" rIns="91074" bIns="45537">
            <a:spAutoFit/>
          </a:bodyPr>
          <a:lstStyle/>
          <a:p>
            <a:pPr defTabSz="911225" eaLnBrk="1" hangingPunct="1"/>
            <a:r>
              <a:rPr lang="en-US" sz="1400" b="1">
                <a:solidFill>
                  <a:schemeClr val="bg2"/>
                </a:solidFill>
                <a:latin typeface="Arial" pitchFamily="34" charset="0"/>
              </a:rPr>
              <a:t>Figure 7.2</a:t>
            </a:r>
          </a:p>
        </p:txBody>
      </p:sp>
      <p:pic>
        <p:nvPicPr>
          <p:cNvPr id="513029" name="Picture 5" descr="7,2"/>
          <p:cNvPicPr>
            <a:picLocks noChangeAspect="1" noChangeArrowheads="1"/>
          </p:cNvPicPr>
          <p:nvPr/>
        </p:nvPicPr>
        <p:blipFill>
          <a:blip r:embed="rId3" cstate="print"/>
          <a:srcRect/>
          <a:stretch>
            <a:fillRect/>
          </a:stretch>
        </p:blipFill>
        <p:spPr bwMode="auto">
          <a:xfrm>
            <a:off x="3871913" y="1714500"/>
            <a:ext cx="4383087" cy="5008563"/>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t>Design of Computer (contd)</a:t>
            </a:r>
          </a:p>
        </p:txBody>
      </p:sp>
      <p:sp>
        <p:nvSpPr>
          <p:cNvPr id="515075" name="Rectangle 3"/>
          <p:cNvSpPr>
            <a:spLocks noGrp="1" noChangeArrowheads="1"/>
          </p:cNvSpPr>
          <p:nvPr>
            <p:ph type="body" idx="1"/>
          </p:nvPr>
        </p:nvSpPr>
        <p:spPr>
          <a:xfrm>
            <a:off x="985838" y="1670050"/>
            <a:ext cx="2503487" cy="1570038"/>
          </a:xfrm>
        </p:spPr>
        <p:txBody>
          <a:bodyPr/>
          <a:lstStyle/>
          <a:p>
            <a:pPr marL="342900" indent="-342900">
              <a:lnSpc>
                <a:spcPct val="90000"/>
              </a:lnSpc>
            </a:pPr>
            <a:r>
              <a:rPr lang="en-US" sz="2300"/>
              <a:t>Redesign with one gate type per chip</a:t>
            </a:r>
          </a:p>
          <a:p>
            <a:pPr marL="342900" indent="-342900">
              <a:lnSpc>
                <a:spcPct val="90000"/>
              </a:lnSpc>
            </a:pPr>
            <a:endParaRPr lang="en-US" sz="2300"/>
          </a:p>
          <a:p>
            <a:pPr marL="342900" indent="-342900">
              <a:lnSpc>
                <a:spcPct val="90000"/>
              </a:lnSpc>
            </a:pPr>
            <a:r>
              <a:rPr lang="en-US" sz="2300"/>
              <a:t>Resulting “masterpiece”</a:t>
            </a:r>
          </a:p>
        </p:txBody>
      </p:sp>
      <p:sp>
        <p:nvSpPr>
          <p:cNvPr id="515076" name="Rectangle 4"/>
          <p:cNvSpPr>
            <a:spLocks noChangeArrowheads="1"/>
          </p:cNvSpPr>
          <p:nvPr/>
        </p:nvSpPr>
        <p:spPr bwMode="auto">
          <a:xfrm>
            <a:off x="4270375" y="6207125"/>
            <a:ext cx="1016000" cy="304800"/>
          </a:xfrm>
          <a:prstGeom prst="rect">
            <a:avLst/>
          </a:prstGeom>
          <a:noFill/>
          <a:ln w="12700">
            <a:noFill/>
            <a:miter lim="800000"/>
            <a:headEnd/>
            <a:tailEnd/>
          </a:ln>
          <a:effectLst/>
        </p:spPr>
        <p:txBody>
          <a:bodyPr wrap="none" lIns="91074" tIns="45537" rIns="91074" bIns="45537">
            <a:spAutoFit/>
          </a:bodyPr>
          <a:lstStyle/>
          <a:p>
            <a:pPr defTabSz="911225" eaLnBrk="1" hangingPunct="1"/>
            <a:r>
              <a:rPr lang="en-US" sz="1400" b="1">
                <a:solidFill>
                  <a:schemeClr val="bg2"/>
                </a:solidFill>
                <a:latin typeface="Arial" pitchFamily="34" charset="0"/>
              </a:rPr>
              <a:t>Figure 7.3</a:t>
            </a:r>
          </a:p>
        </p:txBody>
      </p:sp>
      <p:pic>
        <p:nvPicPr>
          <p:cNvPr id="515077" name="Picture 5" descr="7,3"/>
          <p:cNvPicPr>
            <a:picLocks noChangeAspect="1" noChangeArrowheads="1"/>
          </p:cNvPicPr>
          <p:nvPr/>
        </p:nvPicPr>
        <p:blipFill>
          <a:blip r:embed="rId3" cstate="print"/>
          <a:srcRect/>
          <a:stretch>
            <a:fillRect/>
          </a:stretch>
        </p:blipFill>
        <p:spPr bwMode="auto">
          <a:xfrm>
            <a:off x="3517900" y="1689100"/>
            <a:ext cx="5210175" cy="506095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en-US"/>
              <a:t>Computer Design (contd)</a:t>
            </a:r>
          </a:p>
        </p:txBody>
      </p:sp>
      <p:sp>
        <p:nvSpPr>
          <p:cNvPr id="517123" name="Rectangle 3"/>
          <p:cNvSpPr>
            <a:spLocks noGrp="1" noChangeArrowheads="1"/>
          </p:cNvSpPr>
          <p:nvPr>
            <p:ph type="body" idx="1"/>
          </p:nvPr>
        </p:nvSpPr>
        <p:spPr>
          <a:xfrm>
            <a:off x="303213" y="1457325"/>
            <a:ext cx="8802687" cy="5465763"/>
          </a:xfrm>
        </p:spPr>
        <p:txBody>
          <a:bodyPr/>
          <a:lstStyle/>
          <a:p>
            <a:r>
              <a:rPr lang="en-US"/>
              <a:t>The two designs are functionally equivalent</a:t>
            </a:r>
          </a:p>
          <a:p>
            <a:pPr lvl="1"/>
            <a:r>
              <a:rPr lang="en-US"/>
              <a:t>The second design is</a:t>
            </a:r>
          </a:p>
          <a:p>
            <a:pPr lvl="2"/>
            <a:r>
              <a:rPr lang="en-US"/>
              <a:t>Hard to understand</a:t>
            </a:r>
          </a:p>
          <a:p>
            <a:pPr lvl="2"/>
            <a:r>
              <a:rPr lang="en-US"/>
              <a:t>Hard to locate faults</a:t>
            </a:r>
          </a:p>
          <a:p>
            <a:pPr lvl="2"/>
            <a:r>
              <a:rPr lang="en-US"/>
              <a:t>Difficult to extend or enhance</a:t>
            </a:r>
          </a:p>
          <a:p>
            <a:pPr lvl="2"/>
            <a:r>
              <a:rPr lang="en-US"/>
              <a:t>Cannot be reused in another product</a:t>
            </a:r>
          </a:p>
          <a:p>
            <a:endParaRPr lang="en-US"/>
          </a:p>
          <a:p>
            <a:r>
              <a:rPr lang="en-US"/>
              <a:t>Modules must be like the first design </a:t>
            </a:r>
          </a:p>
          <a:p>
            <a:pPr lvl="1"/>
            <a:r>
              <a:rPr lang="en-US"/>
              <a:t>Maximal relationships within modules, and</a:t>
            </a:r>
          </a:p>
          <a:p>
            <a:pPr lvl="1"/>
            <a:r>
              <a:rPr lang="en-US"/>
              <a:t>Minimal relationships between modules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en-US"/>
              <a:t>Composite/Structured Design</a:t>
            </a:r>
          </a:p>
        </p:txBody>
      </p:sp>
      <p:sp>
        <p:nvSpPr>
          <p:cNvPr id="519171" name="Rectangle 3"/>
          <p:cNvSpPr>
            <a:spLocks noGrp="1" noChangeArrowheads="1"/>
          </p:cNvSpPr>
          <p:nvPr>
            <p:ph type="body" idx="1"/>
          </p:nvPr>
        </p:nvSpPr>
        <p:spPr>
          <a:xfrm>
            <a:off x="985838" y="1670050"/>
            <a:ext cx="7772400" cy="3790950"/>
          </a:xfrm>
        </p:spPr>
        <p:txBody>
          <a:bodyPr/>
          <a:lstStyle/>
          <a:p>
            <a:r>
              <a:rPr lang="en-US"/>
              <a:t>A method for breaking up a product into modules to achieve</a:t>
            </a:r>
          </a:p>
          <a:p>
            <a:pPr lvl="1"/>
            <a:r>
              <a:rPr lang="en-US"/>
              <a:t>Maximal interaction within a module, and </a:t>
            </a:r>
          </a:p>
          <a:p>
            <a:pPr lvl="1"/>
            <a:r>
              <a:rPr lang="en-US"/>
              <a:t>Minimal interaction between modules</a:t>
            </a:r>
          </a:p>
          <a:p>
            <a:endParaRPr lang="en-US"/>
          </a:p>
          <a:p>
            <a:r>
              <a:rPr lang="en-US"/>
              <a:t>Module cohesion</a:t>
            </a:r>
          </a:p>
          <a:p>
            <a:pPr lvl="1"/>
            <a:r>
              <a:rPr lang="en-US"/>
              <a:t>Degree of interaction within a module</a:t>
            </a:r>
          </a:p>
          <a:p>
            <a:endParaRPr lang="en-US"/>
          </a:p>
          <a:p>
            <a:r>
              <a:rPr lang="en-US"/>
              <a:t>Module coupling</a:t>
            </a:r>
          </a:p>
          <a:p>
            <a:pPr lvl="1"/>
            <a:r>
              <a:rPr lang="en-US"/>
              <a:t>Degree of interaction between modules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7" name="Picture 3"/>
          <p:cNvPicPr>
            <a:picLocks noGrp="1" noChangeAspect="1" noChangeArrowheads="1"/>
          </p:cNvPicPr>
          <p:nvPr>
            <p:ph idx="1"/>
          </p:nvPr>
        </p:nvPicPr>
        <p:blipFill>
          <a:blip r:embed="rId2" cstate="print"/>
          <a:srcRect/>
          <a:stretch>
            <a:fillRect/>
          </a:stretch>
        </p:blipFill>
        <p:spPr bwMode="auto">
          <a:xfrm>
            <a:off x="133350" y="215900"/>
            <a:ext cx="87630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133350" y="139700"/>
            <a:ext cx="8839200" cy="655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133350" y="139700"/>
            <a:ext cx="8839200" cy="655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133350" y="201590"/>
            <a:ext cx="8839200" cy="64913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133350" y="139700"/>
            <a:ext cx="8839200" cy="655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dirty="0"/>
              <a:t>Software </a:t>
            </a:r>
            <a:r>
              <a:rPr lang="en-US" dirty="0" smtClean="0"/>
              <a:t>Development Approaches</a:t>
            </a:r>
            <a:endParaRPr lang="en-AU" dirty="0"/>
          </a:p>
        </p:txBody>
      </p:sp>
      <p:sp>
        <p:nvSpPr>
          <p:cNvPr id="150531" name="Rectangle 3"/>
          <p:cNvSpPr>
            <a:spLocks noGrp="1" noChangeArrowheads="1"/>
          </p:cNvSpPr>
          <p:nvPr>
            <p:ph type="body" idx="1"/>
          </p:nvPr>
        </p:nvSpPr>
        <p:spPr/>
        <p:txBody>
          <a:bodyPr/>
          <a:lstStyle/>
          <a:p>
            <a:pPr>
              <a:lnSpc>
                <a:spcPct val="120000"/>
              </a:lnSpc>
            </a:pPr>
            <a:r>
              <a:rPr lang="en-US"/>
              <a:t>The past</a:t>
            </a:r>
          </a:p>
          <a:p>
            <a:pPr lvl="1">
              <a:lnSpc>
                <a:spcPct val="120000"/>
              </a:lnSpc>
              <a:buFontTx/>
              <a:buBlip>
                <a:blip r:embed="rId2"/>
              </a:buBlip>
            </a:pPr>
            <a:r>
              <a:rPr lang="en-US"/>
              <a:t>Procedural programs</a:t>
            </a:r>
          </a:p>
          <a:p>
            <a:pPr lvl="1">
              <a:lnSpc>
                <a:spcPct val="120000"/>
              </a:lnSpc>
              <a:buFontTx/>
              <a:buBlip>
                <a:blip r:embed="rId2"/>
              </a:buBlip>
            </a:pPr>
            <a:r>
              <a:rPr lang="en-US"/>
              <a:t>Deterministic execution</a:t>
            </a:r>
          </a:p>
          <a:p>
            <a:pPr lvl="1">
              <a:lnSpc>
                <a:spcPct val="120000"/>
              </a:lnSpc>
              <a:buFontTx/>
              <a:buBlip>
                <a:blip r:embed="rId2"/>
              </a:buBlip>
            </a:pPr>
            <a:r>
              <a:rPr lang="en-US"/>
              <a:t>Program in control</a:t>
            </a:r>
          </a:p>
          <a:p>
            <a:pPr>
              <a:lnSpc>
                <a:spcPct val="120000"/>
              </a:lnSpc>
            </a:pPr>
            <a:r>
              <a:rPr lang="en-US"/>
              <a:t>The present</a:t>
            </a:r>
          </a:p>
          <a:p>
            <a:pPr lvl="1">
              <a:lnSpc>
                <a:spcPct val="120000"/>
              </a:lnSpc>
              <a:buFontTx/>
              <a:buBlip>
                <a:blip r:embed="rId2"/>
              </a:buBlip>
            </a:pPr>
            <a:r>
              <a:rPr lang="en-US"/>
              <a:t>Interactive program</a:t>
            </a:r>
          </a:p>
          <a:p>
            <a:pPr lvl="1">
              <a:lnSpc>
                <a:spcPct val="120000"/>
              </a:lnSpc>
              <a:buFontTx/>
              <a:buBlip>
                <a:blip r:embed="rId2"/>
              </a:buBlip>
            </a:pPr>
            <a:r>
              <a:rPr lang="en-US"/>
              <a:t>Event-driven execution</a:t>
            </a:r>
          </a:p>
          <a:p>
            <a:pPr lvl="1">
              <a:lnSpc>
                <a:spcPct val="120000"/>
              </a:lnSpc>
              <a:buFontTx/>
              <a:buBlip>
                <a:blip r:embed="rId2"/>
              </a:buBlip>
            </a:pPr>
            <a:r>
              <a:rPr lang="en-US"/>
              <a:t>Objects</a:t>
            </a:r>
          </a:p>
          <a:p>
            <a:pPr>
              <a:lnSpc>
                <a:spcPct val="120000"/>
              </a:lnSpc>
              <a:buFont typeface="Zapf Dingbats" charset="2"/>
              <a:buNone/>
            </a:pPr>
            <a:endParaRPr lang="en-AU"/>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GB"/>
              <a:t>Structured Approach</a:t>
            </a:r>
          </a:p>
        </p:txBody>
      </p:sp>
      <p:sp>
        <p:nvSpPr>
          <p:cNvPr id="428035" name="Rectangle 3"/>
          <p:cNvSpPr>
            <a:spLocks noGrp="1" noChangeArrowheads="1"/>
          </p:cNvSpPr>
          <p:nvPr>
            <p:ph type="body" idx="1"/>
          </p:nvPr>
        </p:nvSpPr>
        <p:spPr>
          <a:xfrm>
            <a:off x="985838" y="1670050"/>
            <a:ext cx="7772400" cy="4794250"/>
          </a:xfrm>
        </p:spPr>
        <p:txBody>
          <a:bodyPr/>
          <a:lstStyle/>
          <a:p>
            <a:r>
              <a:rPr lang="en-GB" dirty="0"/>
              <a:t>Systematic approaches to develop a software design.</a:t>
            </a:r>
          </a:p>
          <a:p>
            <a:r>
              <a:rPr lang="en-GB" dirty="0"/>
              <a:t>The design is usually documented as a set of graphical models.</a:t>
            </a:r>
          </a:p>
          <a:p>
            <a:r>
              <a:rPr lang="en-GB" dirty="0"/>
              <a:t>Possible models</a:t>
            </a:r>
          </a:p>
          <a:p>
            <a:pPr lvl="1"/>
            <a:r>
              <a:rPr lang="en-GB" dirty="0"/>
              <a:t>Object model;</a:t>
            </a:r>
          </a:p>
          <a:p>
            <a:pPr lvl="1"/>
            <a:r>
              <a:rPr lang="en-GB" dirty="0"/>
              <a:t>Sequence model;</a:t>
            </a:r>
          </a:p>
          <a:p>
            <a:pPr lvl="1"/>
            <a:r>
              <a:rPr lang="en-GB" dirty="0"/>
              <a:t>State transition model;</a:t>
            </a:r>
          </a:p>
          <a:p>
            <a:pPr lvl="1"/>
            <a:r>
              <a:rPr lang="en-GB" dirty="0"/>
              <a:t>Structural model;</a:t>
            </a:r>
          </a:p>
          <a:p>
            <a:pPr lvl="1"/>
            <a:r>
              <a:rPr lang="en-GB" dirty="0"/>
              <a:t>Data-flow model.</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a:t>Structured approach</a:t>
            </a:r>
            <a:endParaRPr lang="en-AU"/>
          </a:p>
        </p:txBody>
      </p:sp>
      <p:sp>
        <p:nvSpPr>
          <p:cNvPr id="151555" name="Rectangle 3"/>
          <p:cNvSpPr>
            <a:spLocks noGrp="1" noChangeArrowheads="1"/>
          </p:cNvSpPr>
          <p:nvPr>
            <p:ph type="body" idx="1"/>
          </p:nvPr>
        </p:nvSpPr>
        <p:spPr/>
        <p:txBody>
          <a:bodyPr/>
          <a:lstStyle/>
          <a:p>
            <a:pPr>
              <a:lnSpc>
                <a:spcPct val="160000"/>
              </a:lnSpc>
            </a:pPr>
            <a:r>
              <a:rPr lang="en-US"/>
              <a:t>Modeling techniques</a:t>
            </a:r>
          </a:p>
          <a:p>
            <a:pPr lvl="1">
              <a:lnSpc>
                <a:spcPct val="160000"/>
              </a:lnSpc>
              <a:buFontTx/>
              <a:buBlip>
                <a:blip r:embed="rId2"/>
              </a:buBlip>
            </a:pPr>
            <a:r>
              <a:rPr lang="en-US"/>
              <a:t>DFD</a:t>
            </a:r>
          </a:p>
          <a:p>
            <a:pPr lvl="1">
              <a:lnSpc>
                <a:spcPct val="160000"/>
              </a:lnSpc>
              <a:buFontTx/>
              <a:buBlip>
                <a:blip r:embed="rId2"/>
              </a:buBlip>
            </a:pPr>
            <a:r>
              <a:rPr lang="en-US"/>
              <a:t>ERD</a:t>
            </a:r>
          </a:p>
          <a:p>
            <a:pPr>
              <a:lnSpc>
                <a:spcPct val="160000"/>
              </a:lnSpc>
            </a:pPr>
            <a:r>
              <a:rPr lang="en-US"/>
              <a:t>Problems</a:t>
            </a:r>
          </a:p>
          <a:p>
            <a:pPr lvl="1">
              <a:lnSpc>
                <a:spcPct val="160000"/>
              </a:lnSpc>
              <a:buFontTx/>
              <a:buBlip>
                <a:blip r:embed="rId2"/>
              </a:buBlip>
            </a:pPr>
            <a:r>
              <a:rPr lang="en-US"/>
              <a:t>Sequential and transformational</a:t>
            </a:r>
          </a:p>
          <a:p>
            <a:pPr lvl="1">
              <a:lnSpc>
                <a:spcPct val="160000"/>
              </a:lnSpc>
              <a:buFontTx/>
              <a:buBlip>
                <a:blip r:embed="rId2"/>
              </a:buBlip>
            </a:pPr>
            <a:r>
              <a:rPr lang="en-US"/>
              <a:t>Inflexible solutions</a:t>
            </a:r>
          </a:p>
          <a:p>
            <a:pPr lvl="1">
              <a:lnSpc>
                <a:spcPct val="160000"/>
              </a:lnSpc>
              <a:buFontTx/>
              <a:buBlip>
                <a:blip r:embed="rId2"/>
              </a:buBlip>
            </a:pPr>
            <a:r>
              <a:rPr lang="en-US"/>
              <a:t>No reuse</a:t>
            </a:r>
            <a:endParaRPr lang="en-AU"/>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t>Structured Approach</a:t>
            </a:r>
          </a:p>
        </p:txBody>
      </p:sp>
      <p:sp>
        <p:nvSpPr>
          <p:cNvPr id="129027" name="Rectangle 3"/>
          <p:cNvSpPr>
            <a:spLocks noGrp="1" noChangeArrowheads="1"/>
          </p:cNvSpPr>
          <p:nvPr>
            <p:ph type="body" idx="1"/>
          </p:nvPr>
        </p:nvSpPr>
        <p:spPr>
          <a:xfrm>
            <a:off x="200025" y="1511300"/>
            <a:ext cx="8696325" cy="5767388"/>
          </a:xfrm>
        </p:spPr>
        <p:txBody>
          <a:bodyPr/>
          <a:lstStyle/>
          <a:p>
            <a:r>
              <a:rPr lang="en-US" sz="2300" dirty="0"/>
              <a:t>The structured paradigm was successful initially</a:t>
            </a:r>
          </a:p>
          <a:p>
            <a:pPr lvl="1"/>
            <a:r>
              <a:rPr lang="en-US" dirty="0"/>
              <a:t>It started to fail with larger products (&gt; 50,000 LOC)</a:t>
            </a:r>
          </a:p>
          <a:p>
            <a:endParaRPr lang="en-US" sz="2300" dirty="0"/>
          </a:p>
          <a:p>
            <a:r>
              <a:rPr lang="en-US" sz="2300" dirty="0" err="1"/>
              <a:t>Postdelivery</a:t>
            </a:r>
            <a:r>
              <a:rPr lang="en-US" sz="2300" dirty="0"/>
              <a:t> maintenance problems (today, 70</a:t>
            </a:r>
            <a:r>
              <a:rPr lang="en-US" sz="2300" dirty="0">
                <a:cs typeface="Arial" pitchFamily="34" charset="0"/>
              </a:rPr>
              <a:t> to </a:t>
            </a:r>
            <a:r>
              <a:rPr lang="en-US" sz="2300" dirty="0"/>
              <a:t>80 percent of total effort)</a:t>
            </a:r>
          </a:p>
          <a:p>
            <a:endParaRPr lang="en-US" sz="2300" dirty="0"/>
          </a:p>
          <a:p>
            <a:r>
              <a:rPr lang="en-US" sz="2300" dirty="0"/>
              <a:t>Reason: Structured methods are </a:t>
            </a:r>
          </a:p>
          <a:p>
            <a:pPr lvl="1"/>
            <a:r>
              <a:rPr lang="en-US" dirty="0"/>
              <a:t>Action oriented (e.g., finite state machines, data flow diagrams); or </a:t>
            </a:r>
          </a:p>
          <a:p>
            <a:pPr lvl="1"/>
            <a:r>
              <a:rPr lang="en-US" dirty="0"/>
              <a:t>Data oriented (e.g., entity-relationship diagrams);</a:t>
            </a:r>
          </a:p>
          <a:p>
            <a:pPr lvl="1"/>
            <a:r>
              <a:rPr lang="en-US" dirty="0"/>
              <a:t>But not both</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133350" y="139700"/>
            <a:ext cx="8839200" cy="65531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133350" y="139700"/>
            <a:ext cx="8839200" cy="655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cstate="print"/>
          <a:srcRect/>
          <a:stretch>
            <a:fillRect/>
          </a:stretch>
        </p:blipFill>
        <p:spPr bwMode="auto">
          <a:xfrm>
            <a:off x="133350" y="139700"/>
            <a:ext cx="8839200" cy="655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cstate="print"/>
          <a:srcRect/>
          <a:stretch>
            <a:fillRect/>
          </a:stretch>
        </p:blipFill>
        <p:spPr bwMode="auto">
          <a:xfrm>
            <a:off x="133350" y="139700"/>
            <a:ext cx="8839200" cy="65531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cstate="print"/>
          <a:srcRect/>
          <a:stretch>
            <a:fillRect/>
          </a:stretch>
        </p:blipFill>
        <p:spPr bwMode="auto">
          <a:xfrm>
            <a:off x="133351" y="139700"/>
            <a:ext cx="8839200" cy="655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133350" y="201590"/>
            <a:ext cx="8839200" cy="64913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Chart Notations</a:t>
            </a:r>
            <a:endParaRPr lang="en-US" dirty="0"/>
          </a:p>
        </p:txBody>
      </p:sp>
      <p:pic>
        <p:nvPicPr>
          <p:cNvPr id="11266" name="Picture 2"/>
          <p:cNvPicPr>
            <a:picLocks noGrp="1" noChangeAspect="1" noChangeArrowheads="1"/>
          </p:cNvPicPr>
          <p:nvPr>
            <p:ph idx="1"/>
          </p:nvPr>
        </p:nvPicPr>
        <p:blipFill>
          <a:blip r:embed="rId2" cstate="print"/>
          <a:srcRect/>
          <a:stretch>
            <a:fillRect/>
          </a:stretch>
        </p:blipFill>
        <p:spPr bwMode="auto">
          <a:xfrm>
            <a:off x="133351" y="1511300"/>
            <a:ext cx="8839200"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2290" name="Picture 2"/>
          <p:cNvPicPr>
            <a:picLocks noGrp="1" noChangeAspect="1" noChangeArrowheads="1"/>
          </p:cNvPicPr>
          <p:nvPr>
            <p:ph idx="1"/>
          </p:nvPr>
        </p:nvPicPr>
        <p:blipFill>
          <a:blip r:embed="rId2" cstate="print"/>
          <a:srcRect/>
          <a:stretch>
            <a:fillRect/>
          </a:stretch>
        </p:blipFill>
        <p:spPr bwMode="auto">
          <a:xfrm>
            <a:off x="133350" y="1511300"/>
            <a:ext cx="8839199" cy="51815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Centered Structure</a:t>
            </a:r>
            <a:endParaRPr lang="en-US" dirty="0"/>
          </a:p>
        </p:txBody>
      </p:sp>
      <p:pic>
        <p:nvPicPr>
          <p:cNvPr id="13314" name="Picture 2"/>
          <p:cNvPicPr>
            <a:picLocks noGrp="1" noChangeAspect="1" noChangeArrowheads="1"/>
          </p:cNvPicPr>
          <p:nvPr>
            <p:ph idx="1"/>
          </p:nvPr>
        </p:nvPicPr>
        <p:blipFill>
          <a:blip r:embed="rId2" cstate="print"/>
          <a:srcRect/>
          <a:stretch>
            <a:fillRect/>
          </a:stretch>
        </p:blipFill>
        <p:spPr bwMode="auto">
          <a:xfrm>
            <a:off x="133350" y="1435100"/>
            <a:ext cx="8839200" cy="52577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Description</a:t>
            </a:r>
            <a:endParaRPr lang="en-US" dirty="0"/>
          </a:p>
        </p:txBody>
      </p:sp>
      <p:pic>
        <p:nvPicPr>
          <p:cNvPr id="14338" name="Picture 2"/>
          <p:cNvPicPr>
            <a:picLocks noGrp="1" noChangeAspect="1" noChangeArrowheads="1"/>
          </p:cNvPicPr>
          <p:nvPr>
            <p:ph idx="1"/>
          </p:nvPr>
        </p:nvPicPr>
        <p:blipFill>
          <a:blip r:embed="rId2" cstate="print"/>
          <a:srcRect/>
          <a:stretch>
            <a:fillRect/>
          </a:stretch>
        </p:blipFill>
        <p:spPr bwMode="auto">
          <a:xfrm>
            <a:off x="133351" y="1435100"/>
            <a:ext cx="88392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cstate="print"/>
          <a:srcRect/>
          <a:stretch>
            <a:fillRect/>
          </a:stretch>
        </p:blipFill>
        <p:spPr bwMode="auto">
          <a:xfrm>
            <a:off x="133350" y="368300"/>
            <a:ext cx="8839200"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US"/>
              <a:t>Modules to Objects</a:t>
            </a:r>
          </a:p>
        </p:txBody>
      </p:sp>
      <p:grpSp>
        <p:nvGrpSpPr>
          <p:cNvPr id="289795" name="Group 3"/>
          <p:cNvGrpSpPr>
            <a:grpSpLocks/>
          </p:cNvGrpSpPr>
          <p:nvPr/>
        </p:nvGrpSpPr>
        <p:grpSpPr bwMode="auto">
          <a:xfrm>
            <a:off x="1422400" y="1804988"/>
            <a:ext cx="6373813" cy="4840287"/>
            <a:chOff x="0" y="0"/>
            <a:chExt cx="4032" cy="3508"/>
          </a:xfrm>
        </p:grpSpPr>
        <p:sp>
          <p:nvSpPr>
            <p:cNvPr id="289796" name="Rectangle 4"/>
            <p:cNvSpPr>
              <a:spLocks noChangeArrowheads="1"/>
            </p:cNvSpPr>
            <p:nvPr/>
          </p:nvSpPr>
          <p:spPr bwMode="auto">
            <a:xfrm>
              <a:off x="0" y="0"/>
              <a:ext cx="4032" cy="3508"/>
            </a:xfrm>
            <a:prstGeom prst="rect">
              <a:avLst/>
            </a:prstGeom>
            <a:noFill/>
            <a:ln w="12700">
              <a:noFill/>
              <a:miter lim="800000"/>
              <a:headEnd type="none" w="sm" len="sm"/>
              <a:tailEnd type="none" w="sm" len="sm"/>
            </a:ln>
            <a:effectLst/>
          </p:spPr>
          <p:txBody>
            <a:bodyPr lIns="91074" tIns="45537" rIns="91074" bIns="45537"/>
            <a:lstStyle/>
            <a:p>
              <a:pPr algn="ctr" defTabSz="911225">
                <a:tabLst>
                  <a:tab pos="5464175" algn="l"/>
                </a:tabLst>
              </a:pPr>
              <a:r>
                <a:rPr lang="en-US">
                  <a:latin typeface="Helvetica" pitchFamily="34" charset="0"/>
                  <a:cs typeface="Times New Roman" pitchFamily="18" charset="0"/>
                </a:rPr>
                <a:t>Objects with high cohesion and low coupling</a:t>
              </a:r>
            </a:p>
            <a:p>
              <a:pPr algn="ctr" defTabSz="911225">
                <a:tabLst>
                  <a:tab pos="5464175" algn="l"/>
                </a:tabLst>
              </a:pPr>
              <a:r>
                <a:rPr lang="en-US">
                  <a:latin typeface="Symbol" pitchFamily="18" charset="2"/>
                  <a:cs typeface="Times New Roman" pitchFamily="18" charset="0"/>
                </a:rPr>
                <a:t>Ý</a:t>
              </a:r>
              <a:endParaRPr lang="en-US">
                <a:latin typeface="Helvetica" pitchFamily="34" charset="0"/>
                <a:cs typeface="Times New Roman" pitchFamily="18" charset="0"/>
              </a:endParaRPr>
            </a:p>
            <a:p>
              <a:pPr algn="ctr" defTabSz="911225">
                <a:tabLst>
                  <a:tab pos="5464175" algn="l"/>
                </a:tabLst>
              </a:pPr>
              <a:r>
                <a:rPr lang="en-US">
                  <a:latin typeface="Helvetica" pitchFamily="34" charset="0"/>
                  <a:cs typeface="Times New Roman" pitchFamily="18" charset="0"/>
                </a:rPr>
                <a:t>Objects</a:t>
              </a:r>
            </a:p>
            <a:p>
              <a:pPr algn="ctr" defTabSz="911225">
                <a:tabLst>
                  <a:tab pos="5464175" algn="l"/>
                </a:tabLst>
              </a:pPr>
              <a:r>
                <a:rPr lang="en-US">
                  <a:latin typeface="Symbol" pitchFamily="18" charset="2"/>
                  <a:cs typeface="Times New Roman" pitchFamily="18" charset="0"/>
                </a:rPr>
                <a:t>Ý</a:t>
              </a:r>
              <a:endParaRPr lang="en-US">
                <a:latin typeface="Helvetica" pitchFamily="34" charset="0"/>
                <a:cs typeface="Times New Roman" pitchFamily="18" charset="0"/>
              </a:endParaRPr>
            </a:p>
            <a:p>
              <a:pPr algn="ctr" defTabSz="911225">
                <a:tabLst>
                  <a:tab pos="5464175" algn="l"/>
                </a:tabLst>
              </a:pPr>
              <a:r>
                <a:rPr lang="en-US">
                  <a:latin typeface="Helvetica" pitchFamily="34" charset="0"/>
                  <a:cs typeface="Times New Roman" pitchFamily="18" charset="0"/>
                </a:rPr>
                <a:t>Information hiding</a:t>
              </a:r>
            </a:p>
            <a:p>
              <a:pPr algn="ctr" defTabSz="911225">
                <a:tabLst>
                  <a:tab pos="5464175" algn="l"/>
                </a:tabLst>
              </a:pPr>
              <a:r>
                <a:rPr lang="en-US">
                  <a:latin typeface="Symbol" pitchFamily="18" charset="2"/>
                  <a:cs typeface="Times New Roman" pitchFamily="18" charset="0"/>
                </a:rPr>
                <a:t>Ý</a:t>
              </a:r>
              <a:endParaRPr lang="en-US">
                <a:latin typeface="Helvetica" pitchFamily="34" charset="0"/>
                <a:cs typeface="Times New Roman" pitchFamily="18" charset="0"/>
              </a:endParaRPr>
            </a:p>
            <a:p>
              <a:pPr algn="ctr" defTabSz="911225">
                <a:tabLst>
                  <a:tab pos="5464175" algn="l"/>
                </a:tabLst>
              </a:pPr>
              <a:r>
                <a:rPr lang="en-US">
                  <a:latin typeface="Helvetica" pitchFamily="34" charset="0"/>
                  <a:cs typeface="Times New Roman" pitchFamily="18" charset="0"/>
                </a:rPr>
                <a:t>Abstract data types</a:t>
              </a:r>
            </a:p>
            <a:p>
              <a:pPr algn="ctr" defTabSz="911225">
                <a:tabLst>
                  <a:tab pos="5464175" algn="l"/>
                </a:tabLst>
              </a:pPr>
              <a:r>
                <a:rPr lang="en-US">
                  <a:latin typeface="Symbol" pitchFamily="18" charset="2"/>
                  <a:cs typeface="Times New Roman" pitchFamily="18" charset="0"/>
                </a:rPr>
                <a:t>Ý</a:t>
              </a:r>
              <a:endParaRPr lang="en-US">
                <a:latin typeface="Helvetica" pitchFamily="34" charset="0"/>
                <a:cs typeface="Times New Roman" pitchFamily="18" charset="0"/>
              </a:endParaRPr>
            </a:p>
            <a:p>
              <a:pPr algn="ctr" defTabSz="911225">
                <a:tabLst>
                  <a:tab pos="5464175" algn="l"/>
                </a:tabLst>
              </a:pPr>
              <a:r>
                <a:rPr lang="en-US">
                  <a:latin typeface="Helvetica" pitchFamily="34" charset="0"/>
                  <a:cs typeface="Times New Roman" pitchFamily="18" charset="0"/>
                </a:rPr>
                <a:t>Data encapsulation</a:t>
              </a:r>
            </a:p>
            <a:p>
              <a:pPr algn="ctr" defTabSz="911225">
                <a:tabLst>
                  <a:tab pos="5464175" algn="l"/>
                </a:tabLst>
              </a:pPr>
              <a:r>
                <a:rPr lang="en-US">
                  <a:latin typeface="Symbol" pitchFamily="18" charset="2"/>
                  <a:cs typeface="Times New Roman" pitchFamily="18" charset="0"/>
                </a:rPr>
                <a:t>Ý</a:t>
              </a:r>
              <a:endParaRPr lang="en-US">
                <a:latin typeface="Helvetica" pitchFamily="34" charset="0"/>
                <a:cs typeface="Times New Roman" pitchFamily="18" charset="0"/>
              </a:endParaRPr>
            </a:p>
            <a:p>
              <a:pPr algn="ctr" defTabSz="911225">
                <a:tabLst>
                  <a:tab pos="5464175" algn="l"/>
                </a:tabLst>
              </a:pPr>
              <a:r>
                <a:rPr lang="en-US">
                  <a:latin typeface="Helvetica" pitchFamily="34" charset="0"/>
                  <a:cs typeface="Times New Roman" pitchFamily="18" charset="0"/>
                </a:rPr>
                <a:t>Modules with high cohesion and low coupling</a:t>
              </a:r>
            </a:p>
            <a:p>
              <a:pPr algn="ctr" defTabSz="911225">
                <a:tabLst>
                  <a:tab pos="5464175" algn="l"/>
                </a:tabLst>
              </a:pPr>
              <a:r>
                <a:rPr lang="en-US">
                  <a:latin typeface="Symbol" pitchFamily="18" charset="2"/>
                  <a:cs typeface="Times New Roman" pitchFamily="18" charset="0"/>
                </a:rPr>
                <a:t>Ý</a:t>
              </a:r>
              <a:endParaRPr lang="en-US">
                <a:latin typeface="Helvetica" pitchFamily="34" charset="0"/>
                <a:cs typeface="Times New Roman" pitchFamily="18" charset="0"/>
              </a:endParaRPr>
            </a:p>
            <a:p>
              <a:pPr algn="ctr" defTabSz="911225">
                <a:tabLst>
                  <a:tab pos="5464175" algn="l"/>
                </a:tabLst>
              </a:pPr>
              <a:r>
                <a:rPr lang="en-US">
                  <a:latin typeface="Helvetica" pitchFamily="34" charset="0"/>
                  <a:cs typeface="Times New Roman" pitchFamily="18" charset="0"/>
                </a:rPr>
                <a:t>Modules</a:t>
              </a:r>
              <a:endParaRPr lang="en-US">
                <a:latin typeface="Times New Roman" pitchFamily="18" charset="0"/>
              </a:endParaRPr>
            </a:p>
          </p:txBody>
        </p:sp>
        <p:sp>
          <p:nvSpPr>
            <p:cNvPr id="289797" name="Rectangle 5"/>
            <p:cNvSpPr>
              <a:spLocks noChangeArrowheads="1"/>
            </p:cNvSpPr>
            <p:nvPr/>
          </p:nvSpPr>
          <p:spPr bwMode="auto">
            <a:xfrm>
              <a:off x="0" y="0"/>
              <a:ext cx="4032" cy="3508"/>
            </a:xfrm>
            <a:prstGeom prst="rect">
              <a:avLst/>
            </a:prstGeom>
            <a:noFill/>
            <a:ln w="7">
              <a:noFill/>
              <a:miter lim="800000"/>
              <a:headEnd type="none" w="sm" len="sm"/>
              <a:tailEnd type="none" w="sm" len="sm"/>
            </a:ln>
            <a:effectLst/>
          </p:spPr>
          <p:txBody>
            <a:bodyPr/>
            <a:lstStyle/>
            <a:p>
              <a:endParaRPr lang="en-US"/>
            </a:p>
          </p:txBody>
        </p:sp>
      </p:grpSp>
    </p:spTree>
  </p:cSld>
  <p:clrMapOvr>
    <a:masterClrMapping/>
  </p:clrMapOvr>
  <p:transition>
    <p:dissolv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p:txBody>
          <a:bodyPr/>
          <a:lstStyle/>
          <a:p>
            <a:r>
              <a:rPr lang="en-US"/>
              <a:t>Object-Oriented approach</a:t>
            </a:r>
            <a:endParaRPr lang="en-AU"/>
          </a:p>
        </p:txBody>
      </p:sp>
      <p:sp>
        <p:nvSpPr>
          <p:cNvPr id="435203" name="Rectangle 3"/>
          <p:cNvSpPr>
            <a:spLocks noGrp="1" noChangeArrowheads="1"/>
          </p:cNvSpPr>
          <p:nvPr>
            <p:ph type="body" idx="1"/>
          </p:nvPr>
        </p:nvSpPr>
        <p:spPr/>
        <p:txBody>
          <a:bodyPr/>
          <a:lstStyle/>
          <a:p>
            <a:pPr>
              <a:lnSpc>
                <a:spcPct val="110000"/>
              </a:lnSpc>
            </a:pPr>
            <a:r>
              <a:rPr lang="en-US"/>
              <a:t>Data-centric</a:t>
            </a:r>
          </a:p>
          <a:p>
            <a:pPr>
              <a:lnSpc>
                <a:spcPct val="110000"/>
              </a:lnSpc>
            </a:pPr>
            <a:r>
              <a:rPr lang="en-US"/>
              <a:t>Event-driven</a:t>
            </a:r>
          </a:p>
          <a:p>
            <a:pPr>
              <a:lnSpc>
                <a:spcPct val="110000"/>
              </a:lnSpc>
            </a:pPr>
            <a:r>
              <a:rPr lang="en-US"/>
              <a:t>Addresses emerging applications</a:t>
            </a:r>
          </a:p>
          <a:p>
            <a:pPr>
              <a:lnSpc>
                <a:spcPct val="110000"/>
              </a:lnSpc>
            </a:pPr>
            <a:r>
              <a:rPr lang="en-US"/>
              <a:t>Follows iterative and incremental process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r>
              <a:rPr lang="en-US"/>
              <a:t>Structured versus Object-Oriented Paradigm </a:t>
            </a:r>
          </a:p>
        </p:txBody>
      </p:sp>
      <p:sp>
        <p:nvSpPr>
          <p:cNvPr id="436229" name="Oval 5"/>
          <p:cNvSpPr>
            <a:spLocks noChangeArrowheads="1"/>
          </p:cNvSpPr>
          <p:nvPr/>
        </p:nvSpPr>
        <p:spPr bwMode="auto">
          <a:xfrm>
            <a:off x="2260600" y="1536700"/>
            <a:ext cx="1889125" cy="1928813"/>
          </a:xfrm>
          <a:prstGeom prst="ellipse">
            <a:avLst/>
          </a:prstGeom>
          <a:solidFill>
            <a:srgbClr val="FFCCFF"/>
          </a:solidFill>
          <a:ln w="12700">
            <a:solidFill>
              <a:schemeClr val="tx1"/>
            </a:solidFill>
            <a:round/>
            <a:headEnd/>
            <a:tailEnd/>
          </a:ln>
          <a:effectLst/>
        </p:spPr>
        <p:txBody>
          <a:bodyPr wrap="none" lIns="91074" tIns="45537" rIns="91074" bIns="45537" anchor="ctr"/>
          <a:lstStyle/>
          <a:p>
            <a:pPr algn="ctr" defTabSz="911225" eaLnBrk="1" hangingPunct="1"/>
            <a:r>
              <a:rPr lang="en-US" sz="2000">
                <a:solidFill>
                  <a:schemeClr val="bg2"/>
                </a:solidFill>
                <a:latin typeface="Arial" pitchFamily="34" charset="0"/>
              </a:rPr>
              <a:t>Account Balance</a:t>
            </a:r>
          </a:p>
        </p:txBody>
      </p:sp>
      <p:sp>
        <p:nvSpPr>
          <p:cNvPr id="436230" name="Text Box 6"/>
          <p:cNvSpPr txBox="1">
            <a:spLocks noChangeArrowheads="1"/>
          </p:cNvSpPr>
          <p:nvPr/>
        </p:nvSpPr>
        <p:spPr bwMode="auto">
          <a:xfrm>
            <a:off x="603250" y="2619375"/>
            <a:ext cx="1054100" cy="407988"/>
          </a:xfrm>
          <a:prstGeom prst="rect">
            <a:avLst/>
          </a:prstGeom>
          <a:noFill/>
          <a:ln w="12700">
            <a:solidFill>
              <a:schemeClr val="tx2"/>
            </a:solidFill>
            <a:miter lim="800000"/>
            <a:headEnd/>
            <a:tailEnd/>
          </a:ln>
          <a:effectLst/>
        </p:spPr>
        <p:txBody>
          <a:bodyPr wrap="none" lIns="91074" tIns="45537" rIns="91074" bIns="45537">
            <a:spAutoFit/>
          </a:bodyPr>
          <a:lstStyle/>
          <a:p>
            <a:pPr defTabSz="911225" eaLnBrk="1" hangingPunct="1"/>
            <a:r>
              <a:rPr lang="en-US" sz="2000">
                <a:solidFill>
                  <a:schemeClr val="bg2"/>
                </a:solidFill>
                <a:latin typeface="Arial" pitchFamily="34" charset="0"/>
              </a:rPr>
              <a:t>Deposit</a:t>
            </a:r>
          </a:p>
        </p:txBody>
      </p:sp>
      <p:sp>
        <p:nvSpPr>
          <p:cNvPr id="436231" name="Line 7"/>
          <p:cNvSpPr>
            <a:spLocks noChangeShapeType="1"/>
          </p:cNvSpPr>
          <p:nvPr/>
        </p:nvSpPr>
        <p:spPr bwMode="auto">
          <a:xfrm flipV="1">
            <a:off x="1684338" y="2760663"/>
            <a:ext cx="885825" cy="73025"/>
          </a:xfrm>
          <a:prstGeom prst="line">
            <a:avLst/>
          </a:prstGeom>
          <a:noFill/>
          <a:ln w="12700">
            <a:solidFill>
              <a:schemeClr val="bg2"/>
            </a:solidFill>
            <a:round/>
            <a:headEnd/>
            <a:tailEnd type="triangle" w="med" len="med"/>
          </a:ln>
          <a:effectLst/>
        </p:spPr>
        <p:txBody>
          <a:bodyPr/>
          <a:lstStyle/>
          <a:p>
            <a:endParaRPr lang="en-US"/>
          </a:p>
        </p:txBody>
      </p:sp>
      <p:sp>
        <p:nvSpPr>
          <p:cNvPr id="436232" name="Text Box 8"/>
          <p:cNvSpPr txBox="1">
            <a:spLocks noChangeArrowheads="1"/>
          </p:cNvSpPr>
          <p:nvPr/>
        </p:nvSpPr>
        <p:spPr bwMode="auto">
          <a:xfrm>
            <a:off x="4610100" y="1935163"/>
            <a:ext cx="1450975" cy="409575"/>
          </a:xfrm>
          <a:prstGeom prst="rect">
            <a:avLst/>
          </a:prstGeom>
          <a:noFill/>
          <a:ln w="12700">
            <a:solidFill>
              <a:schemeClr val="tx2"/>
            </a:solidFill>
            <a:miter lim="800000"/>
            <a:headEnd/>
            <a:tailEnd/>
          </a:ln>
          <a:effectLst/>
        </p:spPr>
        <p:txBody>
          <a:bodyPr wrap="none" lIns="91074" tIns="45537" rIns="91074" bIns="45537">
            <a:spAutoFit/>
          </a:bodyPr>
          <a:lstStyle/>
          <a:p>
            <a:pPr defTabSz="911225" eaLnBrk="1" hangingPunct="1"/>
            <a:r>
              <a:rPr lang="en-US" sz="2000">
                <a:solidFill>
                  <a:schemeClr val="bg2"/>
                </a:solidFill>
                <a:latin typeface="Arial" pitchFamily="34" charset="0"/>
              </a:rPr>
              <a:t>Withdrawal</a:t>
            </a:r>
          </a:p>
        </p:txBody>
      </p:sp>
      <p:sp>
        <p:nvSpPr>
          <p:cNvPr id="436233" name="Text Box 9"/>
          <p:cNvSpPr txBox="1">
            <a:spLocks noChangeArrowheads="1"/>
          </p:cNvSpPr>
          <p:nvPr/>
        </p:nvSpPr>
        <p:spPr bwMode="auto">
          <a:xfrm>
            <a:off x="4248150" y="2781300"/>
            <a:ext cx="1443038" cy="714375"/>
          </a:xfrm>
          <a:prstGeom prst="rect">
            <a:avLst/>
          </a:prstGeom>
          <a:noFill/>
          <a:ln w="12700">
            <a:solidFill>
              <a:schemeClr val="tx2"/>
            </a:solidFill>
            <a:miter lim="800000"/>
            <a:headEnd/>
            <a:tailEnd/>
          </a:ln>
          <a:effectLst/>
        </p:spPr>
        <p:txBody>
          <a:bodyPr lIns="91074" tIns="45537" rIns="91074" bIns="45537">
            <a:spAutoFit/>
          </a:bodyPr>
          <a:lstStyle/>
          <a:p>
            <a:pPr algn="ctr" defTabSz="911225" eaLnBrk="1" hangingPunct="1"/>
            <a:r>
              <a:rPr lang="en-US" sz="2000">
                <a:solidFill>
                  <a:schemeClr val="bg2"/>
                </a:solidFill>
                <a:latin typeface="Arial" pitchFamily="34" charset="0"/>
              </a:rPr>
              <a:t>Determine Balance</a:t>
            </a:r>
          </a:p>
        </p:txBody>
      </p:sp>
      <p:sp>
        <p:nvSpPr>
          <p:cNvPr id="436234" name="Line 10"/>
          <p:cNvSpPr>
            <a:spLocks noChangeShapeType="1"/>
          </p:cNvSpPr>
          <p:nvPr/>
        </p:nvSpPr>
        <p:spPr bwMode="auto">
          <a:xfrm flipH="1">
            <a:off x="3851275" y="2162175"/>
            <a:ext cx="717550" cy="184150"/>
          </a:xfrm>
          <a:prstGeom prst="line">
            <a:avLst/>
          </a:prstGeom>
          <a:noFill/>
          <a:ln w="12700">
            <a:solidFill>
              <a:schemeClr val="bg2"/>
            </a:solidFill>
            <a:round/>
            <a:headEnd/>
            <a:tailEnd type="triangle" w="med" len="med"/>
          </a:ln>
          <a:effectLst/>
        </p:spPr>
        <p:txBody>
          <a:bodyPr/>
          <a:lstStyle/>
          <a:p>
            <a:endParaRPr lang="en-US"/>
          </a:p>
        </p:txBody>
      </p:sp>
      <p:sp>
        <p:nvSpPr>
          <p:cNvPr id="436235" name="Line 11"/>
          <p:cNvSpPr>
            <a:spLocks noChangeShapeType="1"/>
          </p:cNvSpPr>
          <p:nvPr/>
        </p:nvSpPr>
        <p:spPr bwMode="auto">
          <a:xfrm flipH="1" flipV="1">
            <a:off x="3878263" y="2816225"/>
            <a:ext cx="338137" cy="339725"/>
          </a:xfrm>
          <a:prstGeom prst="line">
            <a:avLst/>
          </a:prstGeom>
          <a:noFill/>
          <a:ln w="12700">
            <a:solidFill>
              <a:schemeClr val="bg2"/>
            </a:solidFill>
            <a:round/>
            <a:headEnd/>
            <a:tailEnd type="triangle" w="med" len="med"/>
          </a:ln>
          <a:effectLst/>
        </p:spPr>
        <p:txBody>
          <a:bodyPr/>
          <a:lstStyle/>
          <a:p>
            <a:endParaRPr lang="en-US"/>
          </a:p>
        </p:txBody>
      </p:sp>
      <p:sp>
        <p:nvSpPr>
          <p:cNvPr id="436236" name="Oval 12"/>
          <p:cNvSpPr>
            <a:spLocks noChangeArrowheads="1"/>
          </p:cNvSpPr>
          <p:nvPr/>
        </p:nvSpPr>
        <p:spPr bwMode="auto">
          <a:xfrm>
            <a:off x="1646238" y="4129088"/>
            <a:ext cx="2771775" cy="2459037"/>
          </a:xfrm>
          <a:prstGeom prst="ellipse">
            <a:avLst/>
          </a:prstGeom>
          <a:solidFill>
            <a:srgbClr val="FFCCFF"/>
          </a:solidFill>
          <a:ln w="12700">
            <a:solidFill>
              <a:schemeClr val="tx1"/>
            </a:solidFill>
            <a:round/>
            <a:headEnd/>
            <a:tailEnd/>
          </a:ln>
          <a:effectLst/>
        </p:spPr>
        <p:txBody>
          <a:bodyPr wrap="none" lIns="91074" tIns="45537" rIns="91074" bIns="45537" anchor="ctr"/>
          <a:lstStyle/>
          <a:p>
            <a:pPr algn="ctr" defTabSz="911225" eaLnBrk="1" hangingPunct="1"/>
            <a:r>
              <a:rPr lang="en-US" sz="1400" b="1">
                <a:solidFill>
                  <a:schemeClr val="bg2"/>
                </a:solidFill>
                <a:latin typeface="Arial" pitchFamily="34" charset="0"/>
              </a:rPr>
              <a:t>Account </a:t>
            </a:r>
          </a:p>
          <a:p>
            <a:pPr algn="ctr" defTabSz="911225" eaLnBrk="1" hangingPunct="1"/>
            <a:r>
              <a:rPr lang="en-US" sz="1400" b="1">
                <a:solidFill>
                  <a:schemeClr val="bg2"/>
                </a:solidFill>
                <a:latin typeface="Arial" pitchFamily="34" charset="0"/>
              </a:rPr>
              <a:t>Balance</a:t>
            </a:r>
          </a:p>
        </p:txBody>
      </p:sp>
      <p:sp>
        <p:nvSpPr>
          <p:cNvPr id="436237" name="Text Box 13"/>
          <p:cNvSpPr txBox="1">
            <a:spLocks noChangeArrowheads="1"/>
          </p:cNvSpPr>
          <p:nvPr/>
        </p:nvSpPr>
        <p:spPr bwMode="auto">
          <a:xfrm>
            <a:off x="225425" y="5340350"/>
            <a:ext cx="1157288" cy="377825"/>
          </a:xfrm>
          <a:prstGeom prst="rect">
            <a:avLst/>
          </a:prstGeom>
          <a:noFill/>
          <a:ln w="12700">
            <a:solidFill>
              <a:schemeClr val="tx2"/>
            </a:solidFill>
            <a:miter lim="800000"/>
            <a:headEnd/>
            <a:tailEnd/>
          </a:ln>
          <a:effectLst/>
        </p:spPr>
        <p:txBody>
          <a:bodyPr wrap="none" lIns="91074" tIns="45537" rIns="91074" bIns="45537">
            <a:spAutoFit/>
          </a:bodyPr>
          <a:lstStyle/>
          <a:p>
            <a:pPr defTabSz="911225" eaLnBrk="1" hangingPunct="1"/>
            <a:r>
              <a:rPr lang="en-US" sz="1800" b="1">
                <a:solidFill>
                  <a:schemeClr val="bg2"/>
                </a:solidFill>
                <a:latin typeface="Arial" pitchFamily="34" charset="0"/>
              </a:rPr>
              <a:t>Message</a:t>
            </a:r>
          </a:p>
        </p:txBody>
      </p:sp>
      <p:sp>
        <p:nvSpPr>
          <p:cNvPr id="436238" name="Line 14"/>
          <p:cNvSpPr>
            <a:spLocks noChangeShapeType="1"/>
          </p:cNvSpPr>
          <p:nvPr/>
        </p:nvSpPr>
        <p:spPr bwMode="auto">
          <a:xfrm flipV="1">
            <a:off x="1379538" y="5461000"/>
            <a:ext cx="887412" cy="73025"/>
          </a:xfrm>
          <a:prstGeom prst="line">
            <a:avLst/>
          </a:prstGeom>
          <a:noFill/>
          <a:ln w="12700">
            <a:solidFill>
              <a:schemeClr val="bg2"/>
            </a:solidFill>
            <a:round/>
            <a:headEnd/>
            <a:tailEnd type="triangle" w="med" len="med"/>
          </a:ln>
          <a:effectLst/>
        </p:spPr>
        <p:txBody>
          <a:bodyPr/>
          <a:lstStyle/>
          <a:p>
            <a:endParaRPr lang="en-US"/>
          </a:p>
        </p:txBody>
      </p:sp>
      <p:sp>
        <p:nvSpPr>
          <p:cNvPr id="436239" name="Text Box 15"/>
          <p:cNvSpPr txBox="1">
            <a:spLocks noChangeArrowheads="1"/>
          </p:cNvSpPr>
          <p:nvPr/>
        </p:nvSpPr>
        <p:spPr bwMode="auto">
          <a:xfrm>
            <a:off x="3338513" y="4540250"/>
            <a:ext cx="744537" cy="515938"/>
          </a:xfrm>
          <a:prstGeom prst="rect">
            <a:avLst/>
          </a:prstGeom>
          <a:noFill/>
          <a:ln w="12700">
            <a:noFill/>
            <a:miter lim="800000"/>
            <a:headEnd/>
            <a:tailEnd/>
          </a:ln>
          <a:effectLst/>
        </p:spPr>
        <p:txBody>
          <a:bodyPr wrap="none" lIns="91074" tIns="45537" rIns="91074" bIns="45537">
            <a:spAutoFit/>
          </a:bodyPr>
          <a:lstStyle/>
          <a:p>
            <a:pPr defTabSz="911225" eaLnBrk="1" hangingPunct="1"/>
            <a:r>
              <a:rPr lang="en-US" sz="1400" b="1">
                <a:solidFill>
                  <a:schemeClr val="bg2"/>
                </a:solidFill>
                <a:latin typeface="Arial" pitchFamily="34" charset="0"/>
              </a:rPr>
              <a:t>With-</a:t>
            </a:r>
          </a:p>
          <a:p>
            <a:pPr defTabSz="911225" eaLnBrk="1" hangingPunct="1"/>
            <a:r>
              <a:rPr lang="en-US" sz="1400" b="1">
                <a:solidFill>
                  <a:schemeClr val="bg2"/>
                </a:solidFill>
                <a:latin typeface="Arial" pitchFamily="34" charset="0"/>
              </a:rPr>
              <a:t>drawal</a:t>
            </a:r>
          </a:p>
        </p:txBody>
      </p:sp>
      <p:sp>
        <p:nvSpPr>
          <p:cNvPr id="436240" name="Text Box 16"/>
          <p:cNvSpPr txBox="1">
            <a:spLocks noChangeArrowheads="1"/>
          </p:cNvSpPr>
          <p:nvPr/>
        </p:nvSpPr>
        <p:spPr bwMode="auto">
          <a:xfrm>
            <a:off x="2390775" y="5795963"/>
            <a:ext cx="1443038" cy="515937"/>
          </a:xfrm>
          <a:prstGeom prst="rect">
            <a:avLst/>
          </a:prstGeom>
          <a:noFill/>
          <a:ln w="12700">
            <a:noFill/>
            <a:miter lim="800000"/>
            <a:headEnd/>
            <a:tailEnd/>
          </a:ln>
          <a:effectLst/>
        </p:spPr>
        <p:txBody>
          <a:bodyPr lIns="91074" tIns="45537" rIns="91074" bIns="45537">
            <a:spAutoFit/>
          </a:bodyPr>
          <a:lstStyle/>
          <a:p>
            <a:pPr algn="ctr" defTabSz="911225" eaLnBrk="1" hangingPunct="1"/>
            <a:r>
              <a:rPr lang="en-US" sz="1400" b="1">
                <a:solidFill>
                  <a:schemeClr val="bg2"/>
                </a:solidFill>
                <a:latin typeface="Arial" pitchFamily="34" charset="0"/>
              </a:rPr>
              <a:t>Determine Balance</a:t>
            </a:r>
          </a:p>
        </p:txBody>
      </p:sp>
      <p:sp>
        <p:nvSpPr>
          <p:cNvPr id="436241" name="Line 17"/>
          <p:cNvSpPr>
            <a:spLocks noChangeShapeType="1"/>
          </p:cNvSpPr>
          <p:nvPr/>
        </p:nvSpPr>
        <p:spPr bwMode="auto">
          <a:xfrm flipH="1">
            <a:off x="4024313" y="4768850"/>
            <a:ext cx="717550" cy="184150"/>
          </a:xfrm>
          <a:prstGeom prst="line">
            <a:avLst/>
          </a:prstGeom>
          <a:noFill/>
          <a:ln w="12700">
            <a:solidFill>
              <a:schemeClr val="bg2"/>
            </a:solidFill>
            <a:round/>
            <a:headEnd/>
            <a:tailEnd type="triangle" w="med" len="med"/>
          </a:ln>
          <a:effectLst/>
        </p:spPr>
        <p:txBody>
          <a:bodyPr/>
          <a:lstStyle/>
          <a:p>
            <a:endParaRPr lang="en-US"/>
          </a:p>
        </p:txBody>
      </p:sp>
      <p:sp>
        <p:nvSpPr>
          <p:cNvPr id="436242" name="Line 18"/>
          <p:cNvSpPr>
            <a:spLocks noChangeShapeType="1"/>
          </p:cNvSpPr>
          <p:nvPr/>
        </p:nvSpPr>
        <p:spPr bwMode="auto">
          <a:xfrm flipH="1" flipV="1">
            <a:off x="4025900" y="5954713"/>
            <a:ext cx="338138" cy="339725"/>
          </a:xfrm>
          <a:prstGeom prst="line">
            <a:avLst/>
          </a:prstGeom>
          <a:noFill/>
          <a:ln w="12700">
            <a:solidFill>
              <a:schemeClr val="bg2"/>
            </a:solidFill>
            <a:round/>
            <a:headEnd/>
            <a:tailEnd type="triangle" w="med" len="med"/>
          </a:ln>
          <a:effectLst/>
        </p:spPr>
        <p:txBody>
          <a:bodyPr/>
          <a:lstStyle/>
          <a:p>
            <a:endParaRPr lang="en-US"/>
          </a:p>
        </p:txBody>
      </p:sp>
      <p:sp>
        <p:nvSpPr>
          <p:cNvPr id="436243" name="Oval 19"/>
          <p:cNvSpPr>
            <a:spLocks noChangeArrowheads="1"/>
          </p:cNvSpPr>
          <p:nvPr/>
        </p:nvSpPr>
        <p:spPr bwMode="auto">
          <a:xfrm>
            <a:off x="2573338" y="4837113"/>
            <a:ext cx="869950" cy="830262"/>
          </a:xfrm>
          <a:prstGeom prst="ellipse">
            <a:avLst/>
          </a:prstGeom>
          <a:solidFill>
            <a:srgbClr val="FFCCFF"/>
          </a:solidFill>
          <a:ln w="12700">
            <a:solidFill>
              <a:schemeClr val="tx2"/>
            </a:solidFill>
            <a:prstDash val="dash"/>
            <a:round/>
            <a:headEnd/>
            <a:tailEnd/>
          </a:ln>
          <a:effectLst/>
        </p:spPr>
        <p:txBody>
          <a:bodyPr wrap="none" anchor="ctr"/>
          <a:lstStyle/>
          <a:p>
            <a:endParaRPr lang="en-US"/>
          </a:p>
        </p:txBody>
      </p:sp>
      <p:sp>
        <p:nvSpPr>
          <p:cNvPr id="436244" name="Text Box 20"/>
          <p:cNvSpPr txBox="1">
            <a:spLocks noChangeArrowheads="1"/>
          </p:cNvSpPr>
          <p:nvPr/>
        </p:nvSpPr>
        <p:spPr bwMode="auto">
          <a:xfrm>
            <a:off x="2535238" y="4995863"/>
            <a:ext cx="936625" cy="515937"/>
          </a:xfrm>
          <a:prstGeom prst="rect">
            <a:avLst/>
          </a:prstGeom>
          <a:noFill/>
          <a:ln w="12700">
            <a:noFill/>
            <a:miter lim="800000"/>
            <a:headEnd/>
            <a:tailEnd/>
          </a:ln>
          <a:effectLst/>
        </p:spPr>
        <p:txBody>
          <a:bodyPr wrap="none" lIns="91074" tIns="45537" rIns="91074" bIns="45537">
            <a:spAutoFit/>
          </a:bodyPr>
          <a:lstStyle/>
          <a:p>
            <a:pPr defTabSz="911225" eaLnBrk="1" hangingPunct="1"/>
            <a:r>
              <a:rPr lang="en-US" sz="1400" b="1">
                <a:solidFill>
                  <a:schemeClr val="bg2"/>
                </a:solidFill>
                <a:latin typeface="Arial" pitchFamily="34" charset="0"/>
              </a:rPr>
              <a:t>Account </a:t>
            </a:r>
          </a:p>
          <a:p>
            <a:pPr defTabSz="911225" eaLnBrk="1" hangingPunct="1"/>
            <a:r>
              <a:rPr lang="en-US" sz="1400" b="1">
                <a:solidFill>
                  <a:schemeClr val="bg2"/>
                </a:solidFill>
                <a:latin typeface="Arial" pitchFamily="34" charset="0"/>
              </a:rPr>
              <a:t>Balance</a:t>
            </a:r>
          </a:p>
        </p:txBody>
      </p:sp>
      <p:sp>
        <p:nvSpPr>
          <p:cNvPr id="436245" name="Text Box 21"/>
          <p:cNvSpPr txBox="1">
            <a:spLocks noChangeArrowheads="1"/>
          </p:cNvSpPr>
          <p:nvPr/>
        </p:nvSpPr>
        <p:spPr bwMode="auto">
          <a:xfrm>
            <a:off x="1962150" y="4765675"/>
            <a:ext cx="830263" cy="303213"/>
          </a:xfrm>
          <a:prstGeom prst="rect">
            <a:avLst/>
          </a:prstGeom>
          <a:noFill/>
          <a:ln w="12700">
            <a:noFill/>
            <a:miter lim="800000"/>
            <a:headEnd/>
            <a:tailEnd/>
          </a:ln>
          <a:effectLst/>
        </p:spPr>
        <p:txBody>
          <a:bodyPr wrap="none" lIns="91074" tIns="45537" rIns="91074" bIns="45537">
            <a:spAutoFit/>
          </a:bodyPr>
          <a:lstStyle/>
          <a:p>
            <a:pPr defTabSz="911225" eaLnBrk="1" hangingPunct="1"/>
            <a:r>
              <a:rPr lang="en-US" sz="1400" b="1">
                <a:solidFill>
                  <a:schemeClr val="bg2"/>
                </a:solidFill>
                <a:latin typeface="Arial" pitchFamily="34" charset="0"/>
              </a:rPr>
              <a:t>Deposit</a:t>
            </a:r>
          </a:p>
        </p:txBody>
      </p:sp>
      <p:sp>
        <p:nvSpPr>
          <p:cNvPr id="436246" name="Text Box 22"/>
          <p:cNvSpPr txBox="1">
            <a:spLocks noChangeArrowheads="1"/>
          </p:cNvSpPr>
          <p:nvPr/>
        </p:nvSpPr>
        <p:spPr bwMode="auto">
          <a:xfrm>
            <a:off x="4772025" y="4562475"/>
            <a:ext cx="1157288" cy="377825"/>
          </a:xfrm>
          <a:prstGeom prst="rect">
            <a:avLst/>
          </a:prstGeom>
          <a:noFill/>
          <a:ln w="12700">
            <a:solidFill>
              <a:schemeClr val="tx2"/>
            </a:solidFill>
            <a:miter lim="800000"/>
            <a:headEnd/>
            <a:tailEnd/>
          </a:ln>
          <a:effectLst/>
        </p:spPr>
        <p:txBody>
          <a:bodyPr wrap="none" lIns="91074" tIns="45537" rIns="91074" bIns="45537">
            <a:spAutoFit/>
          </a:bodyPr>
          <a:lstStyle/>
          <a:p>
            <a:pPr defTabSz="911225" eaLnBrk="1" hangingPunct="1"/>
            <a:r>
              <a:rPr lang="en-US" sz="1800" b="1">
                <a:solidFill>
                  <a:schemeClr val="bg2"/>
                </a:solidFill>
                <a:latin typeface="Arial" pitchFamily="34" charset="0"/>
              </a:rPr>
              <a:t>Message</a:t>
            </a:r>
          </a:p>
        </p:txBody>
      </p:sp>
      <p:sp>
        <p:nvSpPr>
          <p:cNvPr id="436247" name="Text Box 23"/>
          <p:cNvSpPr txBox="1">
            <a:spLocks noChangeArrowheads="1"/>
          </p:cNvSpPr>
          <p:nvPr/>
        </p:nvSpPr>
        <p:spPr bwMode="auto">
          <a:xfrm>
            <a:off x="4392613" y="6108700"/>
            <a:ext cx="1158875" cy="379413"/>
          </a:xfrm>
          <a:prstGeom prst="rect">
            <a:avLst/>
          </a:prstGeom>
          <a:noFill/>
          <a:ln w="12700">
            <a:solidFill>
              <a:schemeClr val="tx2"/>
            </a:solidFill>
            <a:miter lim="800000"/>
            <a:headEnd/>
            <a:tailEnd/>
          </a:ln>
          <a:effectLst/>
        </p:spPr>
        <p:txBody>
          <a:bodyPr wrap="none" lIns="91074" tIns="45537" rIns="91074" bIns="45537">
            <a:spAutoFit/>
          </a:bodyPr>
          <a:lstStyle/>
          <a:p>
            <a:pPr defTabSz="911225" eaLnBrk="1" hangingPunct="1"/>
            <a:r>
              <a:rPr lang="en-US" sz="1800" b="1">
                <a:solidFill>
                  <a:schemeClr val="bg2"/>
                </a:solidFill>
                <a:latin typeface="Arial" pitchFamily="34" charset="0"/>
              </a:rPr>
              <a:t>Message</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590550" y="0"/>
            <a:ext cx="7772400" cy="1206500"/>
          </a:xfrm>
        </p:spPr>
        <p:txBody>
          <a:bodyPr/>
          <a:lstStyle/>
          <a:p>
            <a:r>
              <a:rPr lang="en-US"/>
              <a:t>Strengths of the Object-Oriented Paradigm</a:t>
            </a:r>
          </a:p>
        </p:txBody>
      </p:sp>
      <p:sp>
        <p:nvSpPr>
          <p:cNvPr id="438275" name="Rectangle 3"/>
          <p:cNvSpPr>
            <a:spLocks noGrp="1" noChangeArrowheads="1"/>
          </p:cNvSpPr>
          <p:nvPr>
            <p:ph type="body" idx="1"/>
          </p:nvPr>
        </p:nvSpPr>
        <p:spPr>
          <a:xfrm>
            <a:off x="361950" y="1397000"/>
            <a:ext cx="8382000" cy="5321300"/>
          </a:xfrm>
        </p:spPr>
        <p:txBody>
          <a:bodyPr/>
          <a:lstStyle/>
          <a:p>
            <a:r>
              <a:rPr lang="en-US" sz="2000" b="1" dirty="0"/>
              <a:t>With information hiding, </a:t>
            </a:r>
            <a:r>
              <a:rPr lang="en-US" sz="2000" b="1" dirty="0" err="1"/>
              <a:t>postdelivery</a:t>
            </a:r>
            <a:r>
              <a:rPr lang="en-US" sz="2000" b="1" dirty="0"/>
              <a:t> maintenance is safer</a:t>
            </a:r>
          </a:p>
          <a:p>
            <a:pPr lvl="1"/>
            <a:r>
              <a:rPr lang="en-US" sz="2000" dirty="0"/>
              <a:t>The chances of a regression fault are reduced</a:t>
            </a:r>
          </a:p>
          <a:p>
            <a:r>
              <a:rPr lang="en-US" sz="2000" b="1" dirty="0"/>
              <a:t>Development is easier</a:t>
            </a:r>
          </a:p>
          <a:p>
            <a:pPr lvl="1"/>
            <a:r>
              <a:rPr lang="en-US" sz="2000" dirty="0"/>
              <a:t>Objects generally have physical counterparts</a:t>
            </a:r>
          </a:p>
          <a:p>
            <a:pPr lvl="1"/>
            <a:r>
              <a:rPr lang="en-US" sz="2000" dirty="0"/>
              <a:t>This simplifies </a:t>
            </a:r>
            <a:r>
              <a:rPr lang="en-US" sz="2000" dirty="0" smtClean="0"/>
              <a:t>modeling</a:t>
            </a:r>
            <a:endParaRPr lang="en-US" sz="2000" dirty="0"/>
          </a:p>
          <a:p>
            <a:r>
              <a:rPr lang="en-US" sz="2000" b="1" dirty="0"/>
              <a:t>Well-designed objects are independent units</a:t>
            </a:r>
          </a:p>
          <a:p>
            <a:pPr lvl="1"/>
            <a:r>
              <a:rPr lang="en-US" sz="2000" dirty="0"/>
              <a:t>Everything that relates to the real-world object being modeled is in the object</a:t>
            </a:r>
            <a:r>
              <a:rPr lang="en-US" sz="2000" dirty="0">
                <a:sym typeface="Wingdings" pitchFamily="2" charset="2"/>
              </a:rPr>
              <a:t> </a:t>
            </a:r>
            <a:r>
              <a:rPr lang="en-US" sz="2000" dirty="0">
                <a:cs typeface="Arial" pitchFamily="34" charset="0"/>
                <a:sym typeface="Wingdings" pitchFamily="2" charset="2"/>
              </a:rPr>
              <a:t>—</a:t>
            </a:r>
            <a:r>
              <a:rPr lang="en-US" sz="2000" dirty="0">
                <a:sym typeface="Wingdings" pitchFamily="2" charset="2"/>
              </a:rPr>
              <a:t> </a:t>
            </a:r>
            <a:r>
              <a:rPr lang="en-US" sz="2000" dirty="0"/>
              <a:t> </a:t>
            </a:r>
            <a:r>
              <a:rPr lang="en-US" sz="2000" i="1" dirty="0"/>
              <a:t>encapsulation</a:t>
            </a:r>
            <a:endParaRPr lang="en-US" sz="2000" dirty="0"/>
          </a:p>
          <a:p>
            <a:pPr lvl="1"/>
            <a:r>
              <a:rPr lang="en-US" sz="2000" dirty="0"/>
              <a:t>Communication is by sending </a:t>
            </a:r>
            <a:r>
              <a:rPr lang="en-US" sz="2000" i="1" dirty="0"/>
              <a:t>messages</a:t>
            </a:r>
            <a:endParaRPr lang="en-US" sz="2000" dirty="0"/>
          </a:p>
          <a:p>
            <a:pPr lvl="1"/>
            <a:r>
              <a:rPr lang="en-US" sz="2000" dirty="0"/>
              <a:t>This independence is enhanced by </a:t>
            </a:r>
            <a:r>
              <a:rPr lang="en-US" sz="2000" i="1" dirty="0"/>
              <a:t>responsibility-driven </a:t>
            </a:r>
            <a:r>
              <a:rPr lang="en-US" sz="2000" i="1" dirty="0" smtClean="0"/>
              <a:t>design</a:t>
            </a:r>
          </a:p>
          <a:p>
            <a:r>
              <a:rPr lang="en-US" sz="2000" b="1" dirty="0"/>
              <a:t>A classical product conceptually consists of a single unit </a:t>
            </a:r>
          </a:p>
          <a:p>
            <a:pPr lvl="1"/>
            <a:r>
              <a:rPr lang="en-US" sz="2000" dirty="0"/>
              <a:t>The object-oriented paradigm reduces complexity because the product generally consists of independent units</a:t>
            </a:r>
          </a:p>
          <a:p>
            <a:r>
              <a:rPr lang="en-US" sz="2000" b="1" dirty="0"/>
              <a:t>The object-oriented paradigm promotes reuse</a:t>
            </a:r>
          </a:p>
          <a:p>
            <a:pPr lvl="1"/>
            <a:r>
              <a:rPr lang="en-US" sz="2000" dirty="0"/>
              <a:t>Objects are independent entities</a:t>
            </a:r>
          </a:p>
          <a:p>
            <a:pPr lvl="1"/>
            <a:endParaRPr lang="en-US" sz="20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US"/>
              <a:t>Classical Phases vs Object-Oriented Workflows</a:t>
            </a:r>
          </a:p>
        </p:txBody>
      </p:sp>
      <p:sp>
        <p:nvSpPr>
          <p:cNvPr id="441347" name="Rectangle 3"/>
          <p:cNvSpPr>
            <a:spLocks noGrp="1" noChangeArrowheads="1"/>
          </p:cNvSpPr>
          <p:nvPr>
            <p:ph type="body" idx="1"/>
          </p:nvPr>
        </p:nvSpPr>
        <p:spPr>
          <a:xfrm>
            <a:off x="428625" y="4521200"/>
            <a:ext cx="8496300" cy="800100"/>
          </a:xfrm>
        </p:spPr>
        <p:txBody>
          <a:bodyPr/>
          <a:lstStyle/>
          <a:p>
            <a:endParaRPr lang="en-US" sz="2000" dirty="0"/>
          </a:p>
          <a:p>
            <a:r>
              <a:rPr lang="en-US" sz="2000" dirty="0"/>
              <a:t>There is no correspondence between phases and workflows</a:t>
            </a:r>
          </a:p>
        </p:txBody>
      </p:sp>
      <p:sp>
        <p:nvSpPr>
          <p:cNvPr id="441348" name="Text Box 4"/>
          <p:cNvSpPr txBox="1">
            <a:spLocks noChangeArrowheads="1"/>
          </p:cNvSpPr>
          <p:nvPr/>
        </p:nvSpPr>
        <p:spPr bwMode="auto">
          <a:xfrm>
            <a:off x="220663" y="1768474"/>
            <a:ext cx="3913187" cy="2400288"/>
          </a:xfrm>
          <a:prstGeom prst="rect">
            <a:avLst/>
          </a:prstGeom>
          <a:noFill/>
          <a:ln w="12700">
            <a:noFill/>
            <a:miter lim="800000"/>
            <a:headEnd/>
            <a:tailEnd/>
          </a:ln>
          <a:effectLst/>
        </p:spPr>
        <p:txBody>
          <a:bodyPr wrap="square" lIns="91074" tIns="45537" rIns="91074" bIns="45537">
            <a:spAutoFit/>
          </a:bodyPr>
          <a:lstStyle/>
          <a:p>
            <a:pPr marL="455613" indent="-455613" defTabSz="911225" eaLnBrk="1" hangingPunct="1"/>
            <a:r>
              <a:rPr lang="en-US" b="1" dirty="0">
                <a:solidFill>
                  <a:srgbClr val="FF0000"/>
                </a:solidFill>
                <a:latin typeface="Arial" pitchFamily="34" charset="0"/>
              </a:rPr>
              <a:t>Classical paradigm</a:t>
            </a:r>
          </a:p>
          <a:p>
            <a:pPr marL="455613" indent="-455613" defTabSz="911225" eaLnBrk="1" hangingPunct="1">
              <a:buFontTx/>
              <a:buAutoNum type="arabicPeriod"/>
            </a:pPr>
            <a:r>
              <a:rPr lang="en-US" sz="1800" b="1" dirty="0">
                <a:solidFill>
                  <a:schemeClr val="bg2"/>
                </a:solidFill>
                <a:latin typeface="Arial" pitchFamily="34" charset="0"/>
              </a:rPr>
              <a:t>Requirements phase</a:t>
            </a:r>
          </a:p>
          <a:p>
            <a:pPr marL="455613" indent="-455613" defTabSz="911225" eaLnBrk="1" hangingPunct="1">
              <a:buFontTx/>
              <a:buAutoNum type="arabicPeriod"/>
            </a:pPr>
            <a:r>
              <a:rPr lang="en-US" sz="1800" b="1" dirty="0">
                <a:solidFill>
                  <a:schemeClr val="bg2"/>
                </a:solidFill>
                <a:latin typeface="Arial" pitchFamily="34" charset="0"/>
              </a:rPr>
              <a:t>Analysis (specification) phase</a:t>
            </a:r>
          </a:p>
          <a:p>
            <a:pPr marL="455613" indent="-455613" defTabSz="911225" eaLnBrk="1" hangingPunct="1">
              <a:buFontTx/>
              <a:buAutoNum type="arabicPeriod"/>
            </a:pPr>
            <a:r>
              <a:rPr lang="en-US" sz="1800" b="1" dirty="0">
                <a:solidFill>
                  <a:schemeClr val="bg2"/>
                </a:solidFill>
                <a:latin typeface="Arial" pitchFamily="34" charset="0"/>
              </a:rPr>
              <a:t>Design phase</a:t>
            </a:r>
          </a:p>
          <a:p>
            <a:pPr marL="455613" indent="-455613" defTabSz="911225" eaLnBrk="1" hangingPunct="1">
              <a:buFontTx/>
              <a:buAutoNum type="arabicPeriod"/>
            </a:pPr>
            <a:r>
              <a:rPr lang="en-US" sz="1800" b="1" dirty="0">
                <a:solidFill>
                  <a:schemeClr val="bg2"/>
                </a:solidFill>
                <a:latin typeface="Arial" pitchFamily="34" charset="0"/>
              </a:rPr>
              <a:t>Implementation phase</a:t>
            </a:r>
          </a:p>
          <a:p>
            <a:pPr marL="455613" indent="-455613" defTabSz="911225" eaLnBrk="1" hangingPunct="1">
              <a:buFontTx/>
              <a:buAutoNum type="arabicPeriod"/>
            </a:pPr>
            <a:r>
              <a:rPr lang="en-US" sz="1800" b="1" dirty="0">
                <a:solidFill>
                  <a:schemeClr val="bg2"/>
                </a:solidFill>
                <a:latin typeface="Arial" pitchFamily="34" charset="0"/>
              </a:rPr>
              <a:t>Post-delivery maintenance</a:t>
            </a:r>
          </a:p>
          <a:p>
            <a:pPr marL="455613" indent="-455613" defTabSz="911225" eaLnBrk="1" hangingPunct="1">
              <a:buFontTx/>
              <a:buAutoNum type="arabicPeriod"/>
            </a:pPr>
            <a:r>
              <a:rPr lang="en-US" sz="1800" b="1" dirty="0">
                <a:solidFill>
                  <a:schemeClr val="bg2"/>
                </a:solidFill>
                <a:latin typeface="Arial" pitchFamily="34" charset="0"/>
              </a:rPr>
              <a:t>Retirement</a:t>
            </a:r>
          </a:p>
        </p:txBody>
      </p:sp>
      <p:sp>
        <p:nvSpPr>
          <p:cNvPr id="441349" name="Text Box 5"/>
          <p:cNvSpPr txBox="1">
            <a:spLocks noChangeArrowheads="1"/>
          </p:cNvSpPr>
          <p:nvPr/>
        </p:nvSpPr>
        <p:spPr bwMode="auto">
          <a:xfrm>
            <a:off x="4391025" y="1798638"/>
            <a:ext cx="4714875" cy="2379662"/>
          </a:xfrm>
          <a:prstGeom prst="rect">
            <a:avLst/>
          </a:prstGeom>
          <a:noFill/>
          <a:ln w="12700">
            <a:noFill/>
            <a:miter lim="800000"/>
            <a:headEnd/>
            <a:tailEnd/>
          </a:ln>
          <a:effectLst/>
        </p:spPr>
        <p:txBody>
          <a:bodyPr lIns="91074" tIns="45537" rIns="91074" bIns="45537">
            <a:spAutoFit/>
          </a:bodyPr>
          <a:lstStyle/>
          <a:p>
            <a:pPr marL="455613" indent="-455613" defTabSz="911225" eaLnBrk="1" hangingPunct="1"/>
            <a:r>
              <a:rPr lang="en-US" b="1" dirty="0">
                <a:solidFill>
                  <a:srgbClr val="FF0000"/>
                </a:solidFill>
                <a:latin typeface="Arial" pitchFamily="34" charset="0"/>
              </a:rPr>
              <a:t>Object-Oriented paradigm</a:t>
            </a:r>
          </a:p>
          <a:p>
            <a:pPr marL="455613" indent="-455613" defTabSz="911225" eaLnBrk="1" hangingPunct="1">
              <a:buFontTx/>
              <a:buAutoNum type="arabicPeriod"/>
            </a:pPr>
            <a:r>
              <a:rPr lang="en-US" sz="1800" b="1" dirty="0">
                <a:solidFill>
                  <a:schemeClr val="bg2"/>
                </a:solidFill>
                <a:latin typeface="Arial" pitchFamily="34" charset="0"/>
              </a:rPr>
              <a:t>Requirements workflow</a:t>
            </a:r>
          </a:p>
          <a:p>
            <a:pPr marL="455613" indent="-455613" defTabSz="911225" eaLnBrk="1" hangingPunct="1">
              <a:buFontTx/>
              <a:buAutoNum type="arabicPeriod"/>
            </a:pPr>
            <a:r>
              <a:rPr lang="en-US" sz="1800" b="1" dirty="0">
                <a:solidFill>
                  <a:schemeClr val="bg2"/>
                </a:solidFill>
                <a:latin typeface="Arial" pitchFamily="34" charset="0"/>
              </a:rPr>
              <a:t>Object-Oriented Analysis workflow</a:t>
            </a:r>
          </a:p>
          <a:p>
            <a:pPr marL="455613" indent="-455613" defTabSz="911225" eaLnBrk="1" hangingPunct="1">
              <a:buFontTx/>
              <a:buAutoNum type="arabicPeriod"/>
            </a:pPr>
            <a:r>
              <a:rPr lang="en-US" sz="1800" b="1" dirty="0">
                <a:solidFill>
                  <a:schemeClr val="bg2"/>
                </a:solidFill>
                <a:latin typeface="Arial" pitchFamily="34" charset="0"/>
              </a:rPr>
              <a:t>Object-Oriented Design workflow </a:t>
            </a:r>
          </a:p>
          <a:p>
            <a:pPr marL="455613" indent="-455613" defTabSz="911225" eaLnBrk="1" hangingPunct="1">
              <a:buFontTx/>
              <a:buAutoNum type="arabicPeriod"/>
            </a:pPr>
            <a:r>
              <a:rPr lang="en-US" sz="1800" b="1" dirty="0">
                <a:solidFill>
                  <a:schemeClr val="bg2"/>
                </a:solidFill>
                <a:latin typeface="Arial" pitchFamily="34" charset="0"/>
              </a:rPr>
              <a:t>Object-Oriented Implementation workflow </a:t>
            </a:r>
          </a:p>
          <a:p>
            <a:pPr marL="455613" indent="-455613" defTabSz="911225" eaLnBrk="1" hangingPunct="1">
              <a:buFontTx/>
              <a:buAutoNum type="arabicPeriod"/>
            </a:pPr>
            <a:r>
              <a:rPr lang="en-US" sz="1800" b="1" dirty="0">
                <a:solidFill>
                  <a:schemeClr val="bg2"/>
                </a:solidFill>
                <a:latin typeface="Arial" pitchFamily="34" charset="0"/>
              </a:rPr>
              <a:t>Post-delivery maintenance</a:t>
            </a:r>
          </a:p>
          <a:p>
            <a:pPr marL="455613" indent="-455613" defTabSz="911225" eaLnBrk="1" hangingPunct="1">
              <a:buFontTx/>
              <a:buAutoNum type="arabicPeriod"/>
            </a:pPr>
            <a:r>
              <a:rPr lang="en-US" sz="1800" b="1" dirty="0">
                <a:solidFill>
                  <a:schemeClr val="bg2"/>
                </a:solidFill>
                <a:latin typeface="Arial" pitchFamily="34" charset="0"/>
              </a:rPr>
              <a:t>Retirement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133350" y="201590"/>
            <a:ext cx="8839200" cy="64913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lstStyle/>
          <a:p>
            <a:r>
              <a:rPr lang="en-US"/>
              <a:t>In More Detail</a:t>
            </a:r>
          </a:p>
        </p:txBody>
      </p:sp>
      <p:sp>
        <p:nvSpPr>
          <p:cNvPr id="447491" name="Rectangle 3"/>
          <p:cNvSpPr>
            <a:spLocks noGrp="1" noChangeArrowheads="1"/>
          </p:cNvSpPr>
          <p:nvPr>
            <p:ph type="body" idx="1"/>
          </p:nvPr>
        </p:nvSpPr>
        <p:spPr>
          <a:xfrm>
            <a:off x="188913" y="4787900"/>
            <a:ext cx="8550275" cy="2312988"/>
          </a:xfrm>
        </p:spPr>
        <p:txBody>
          <a:bodyPr/>
          <a:lstStyle/>
          <a:p>
            <a:pPr>
              <a:lnSpc>
                <a:spcPct val="80000"/>
              </a:lnSpc>
            </a:pPr>
            <a:r>
              <a:rPr lang="en-US" sz="2000">
                <a:solidFill>
                  <a:schemeClr val="hlink"/>
                </a:solidFill>
              </a:rPr>
              <a:t>Objects enter here</a:t>
            </a:r>
          </a:p>
          <a:p>
            <a:pPr>
              <a:lnSpc>
                <a:spcPct val="80000"/>
              </a:lnSpc>
            </a:pPr>
            <a:r>
              <a:rPr lang="en-US" sz="2000">
                <a:solidFill>
                  <a:schemeClr val="hlink"/>
                </a:solidFill>
              </a:rPr>
              <a:t>Modules (objects) are introduced as early as the object-oriented analysis workflow </a:t>
            </a:r>
          </a:p>
          <a:p>
            <a:pPr lvl="1">
              <a:lnSpc>
                <a:spcPct val="80000"/>
              </a:lnSpc>
            </a:pPr>
            <a:r>
              <a:rPr lang="en-US" sz="2200">
                <a:solidFill>
                  <a:schemeClr val="hlink"/>
                </a:solidFill>
              </a:rPr>
              <a:t>This ensures a smooth transition from the analysis workflow to the design workflow </a:t>
            </a:r>
          </a:p>
          <a:p>
            <a:pPr>
              <a:lnSpc>
                <a:spcPct val="80000"/>
              </a:lnSpc>
            </a:pPr>
            <a:r>
              <a:rPr lang="en-US" sz="2000">
                <a:solidFill>
                  <a:schemeClr val="hlink"/>
                </a:solidFill>
              </a:rPr>
              <a:t>The objects are then coded during the implementation workflow</a:t>
            </a:r>
          </a:p>
          <a:p>
            <a:pPr lvl="1">
              <a:lnSpc>
                <a:spcPct val="80000"/>
              </a:lnSpc>
            </a:pPr>
            <a:r>
              <a:rPr lang="en-US" sz="2200">
                <a:solidFill>
                  <a:schemeClr val="hlink"/>
                </a:solidFill>
              </a:rPr>
              <a:t>Again, the transition is smooth</a:t>
            </a:r>
          </a:p>
        </p:txBody>
      </p:sp>
      <p:sp>
        <p:nvSpPr>
          <p:cNvPr id="447492" name="Rectangle 4"/>
          <p:cNvSpPr>
            <a:spLocks noChangeArrowheads="1"/>
          </p:cNvSpPr>
          <p:nvPr/>
        </p:nvSpPr>
        <p:spPr bwMode="auto">
          <a:xfrm>
            <a:off x="0" y="90488"/>
            <a:ext cx="9105900" cy="819150"/>
          </a:xfrm>
          <a:prstGeom prst="rect">
            <a:avLst/>
          </a:prstGeom>
          <a:noFill/>
          <a:ln w="12700">
            <a:noFill/>
            <a:miter lim="800000"/>
            <a:headEnd/>
            <a:tailEnd/>
          </a:ln>
          <a:effectLst/>
        </p:spPr>
        <p:txBody>
          <a:bodyPr lIns="91074" tIns="45537" rIns="91074" bIns="45537">
            <a:spAutoFit/>
          </a:bodyPr>
          <a:lstStyle/>
          <a:p>
            <a:pPr defTabSz="911225" eaLnBrk="1" hangingPunct="1">
              <a:tabLst>
                <a:tab pos="911225" algn="l"/>
              </a:tabLst>
            </a:pPr>
            <a:r>
              <a:rPr lang="en-US">
                <a:latin typeface="Arial" pitchFamily="34" charset="0"/>
                <a:cs typeface="Times New Roman" pitchFamily="18" charset="0"/>
              </a:rPr>
              <a:t> </a:t>
            </a:r>
          </a:p>
          <a:p>
            <a:pPr defTabSz="911225">
              <a:tabLst>
                <a:tab pos="911225" algn="l"/>
              </a:tabLst>
            </a:pPr>
            <a:endParaRPr lang="en-US">
              <a:latin typeface="Times New Roman" pitchFamily="18" charset="0"/>
            </a:endParaRPr>
          </a:p>
        </p:txBody>
      </p:sp>
      <p:sp>
        <p:nvSpPr>
          <p:cNvPr id="447493" name="Line 5"/>
          <p:cNvSpPr>
            <a:spLocks noChangeShapeType="1"/>
          </p:cNvSpPr>
          <p:nvPr/>
        </p:nvSpPr>
        <p:spPr bwMode="auto">
          <a:xfrm flipV="1">
            <a:off x="2876550" y="2476500"/>
            <a:ext cx="2514600" cy="2519363"/>
          </a:xfrm>
          <a:prstGeom prst="line">
            <a:avLst/>
          </a:prstGeom>
          <a:noFill/>
          <a:ln w="57150">
            <a:solidFill>
              <a:schemeClr val="tx2"/>
            </a:solidFill>
            <a:round/>
            <a:headEnd/>
            <a:tailEnd type="triangle" w="med" len="med"/>
          </a:ln>
          <a:effectLst/>
        </p:spPr>
        <p:txBody>
          <a:bodyPr wrap="none" anchor="ctr"/>
          <a:lstStyle/>
          <a:p>
            <a:endParaRPr lang="en-US"/>
          </a:p>
        </p:txBody>
      </p:sp>
      <p:sp>
        <p:nvSpPr>
          <p:cNvPr id="447495" name="Text Box 7"/>
          <p:cNvSpPr txBox="1">
            <a:spLocks noChangeArrowheads="1"/>
          </p:cNvSpPr>
          <p:nvPr/>
        </p:nvSpPr>
        <p:spPr bwMode="auto">
          <a:xfrm>
            <a:off x="0" y="1385888"/>
            <a:ext cx="4291013" cy="3387725"/>
          </a:xfrm>
          <a:prstGeom prst="rect">
            <a:avLst/>
          </a:prstGeom>
          <a:noFill/>
          <a:ln w="12700">
            <a:noFill/>
            <a:miter lim="800000"/>
            <a:headEnd/>
            <a:tailEnd/>
          </a:ln>
          <a:effectLst/>
        </p:spPr>
        <p:txBody>
          <a:bodyPr lIns="91074" tIns="45537" rIns="91074" bIns="45537">
            <a:spAutoFit/>
          </a:bodyPr>
          <a:lstStyle/>
          <a:p>
            <a:pPr marL="455613" indent="-455613" defTabSz="911225" eaLnBrk="1" hangingPunct="1"/>
            <a:r>
              <a:rPr lang="en-US" sz="1800" b="1">
                <a:solidFill>
                  <a:srgbClr val="FF0000"/>
                </a:solidFill>
                <a:latin typeface="Arial" pitchFamily="34" charset="0"/>
              </a:rPr>
              <a:t>Classical paradigm</a:t>
            </a:r>
          </a:p>
          <a:p>
            <a:pPr marL="455613" indent="-455613" defTabSz="911225" eaLnBrk="1" hangingPunct="1">
              <a:buFontTx/>
              <a:buAutoNum type="arabicPeriod" startAt="2"/>
            </a:pPr>
            <a:r>
              <a:rPr lang="en-US" sz="1800" b="1">
                <a:solidFill>
                  <a:schemeClr val="bg2"/>
                </a:solidFill>
                <a:latin typeface="Arial" pitchFamily="34" charset="0"/>
              </a:rPr>
              <a:t>Analysis (specification) phase</a:t>
            </a:r>
          </a:p>
          <a:p>
            <a:pPr marL="911225" lvl="1" indent="-455613" defTabSz="911225" eaLnBrk="1" hangingPunct="1">
              <a:buFontTx/>
              <a:buChar char="•"/>
            </a:pPr>
            <a:r>
              <a:rPr lang="en-US" sz="1800" b="1">
                <a:solidFill>
                  <a:schemeClr val="bg2"/>
                </a:solidFill>
                <a:latin typeface="Arial" pitchFamily="34" charset="0"/>
              </a:rPr>
              <a:t>Determine what the product is to do</a:t>
            </a:r>
          </a:p>
          <a:p>
            <a:pPr marL="455613" indent="-455613" defTabSz="911225" eaLnBrk="1" hangingPunct="1">
              <a:buFontTx/>
              <a:buAutoNum type="arabicPeriod" startAt="2"/>
            </a:pPr>
            <a:r>
              <a:rPr lang="en-US" sz="1800" b="1">
                <a:solidFill>
                  <a:schemeClr val="bg2"/>
                </a:solidFill>
                <a:latin typeface="Arial" pitchFamily="34" charset="0"/>
              </a:rPr>
              <a:t>Design phase</a:t>
            </a:r>
          </a:p>
          <a:p>
            <a:pPr marL="911225" lvl="1" indent="-455613" defTabSz="911225" eaLnBrk="1" hangingPunct="1">
              <a:buFontTx/>
              <a:buChar char="•"/>
            </a:pPr>
            <a:r>
              <a:rPr lang="en-US" sz="1800" b="1">
                <a:solidFill>
                  <a:schemeClr val="bg2"/>
                </a:solidFill>
                <a:latin typeface="Arial" pitchFamily="34" charset="0"/>
              </a:rPr>
              <a:t>Architectural design</a:t>
            </a:r>
          </a:p>
          <a:p>
            <a:pPr marL="911225" lvl="1" indent="-455613" defTabSz="911225" eaLnBrk="1" hangingPunct="1">
              <a:buFontTx/>
              <a:buChar char="•"/>
            </a:pPr>
            <a:r>
              <a:rPr lang="en-US" sz="1800" b="1">
                <a:solidFill>
                  <a:schemeClr val="bg2"/>
                </a:solidFill>
                <a:latin typeface="Arial" pitchFamily="34" charset="0"/>
              </a:rPr>
              <a:t>Detailed design</a:t>
            </a:r>
          </a:p>
          <a:p>
            <a:pPr marL="455613" indent="-455613" defTabSz="911225" eaLnBrk="1" hangingPunct="1">
              <a:buFontTx/>
              <a:buAutoNum type="arabicPeriod" startAt="2"/>
            </a:pPr>
            <a:r>
              <a:rPr lang="en-US" sz="1800" b="1">
                <a:solidFill>
                  <a:schemeClr val="bg2"/>
                </a:solidFill>
                <a:latin typeface="Arial" pitchFamily="34" charset="0"/>
              </a:rPr>
              <a:t>Implementation phase</a:t>
            </a:r>
          </a:p>
          <a:p>
            <a:pPr marL="911225" lvl="1" indent="-455613" defTabSz="911225" eaLnBrk="1" hangingPunct="1">
              <a:buFontTx/>
              <a:buChar char="•"/>
            </a:pPr>
            <a:r>
              <a:rPr lang="en-US" sz="1800" b="1">
                <a:solidFill>
                  <a:schemeClr val="bg2"/>
                </a:solidFill>
                <a:latin typeface="Arial" pitchFamily="34" charset="0"/>
              </a:rPr>
              <a:t>Code the modules in an appropriate programming language.</a:t>
            </a:r>
          </a:p>
          <a:p>
            <a:pPr marL="911225" lvl="1" indent="-455613" defTabSz="911225" eaLnBrk="1" hangingPunct="1">
              <a:buFontTx/>
              <a:buChar char="•"/>
            </a:pPr>
            <a:r>
              <a:rPr lang="en-US" sz="1800" b="1">
                <a:solidFill>
                  <a:schemeClr val="bg2"/>
                </a:solidFill>
                <a:latin typeface="Arial" pitchFamily="34" charset="0"/>
              </a:rPr>
              <a:t>Integrate</a:t>
            </a:r>
          </a:p>
        </p:txBody>
      </p:sp>
      <p:sp>
        <p:nvSpPr>
          <p:cNvPr id="447496" name="Text Box 8"/>
          <p:cNvSpPr txBox="1">
            <a:spLocks noChangeArrowheads="1"/>
          </p:cNvSpPr>
          <p:nvPr/>
        </p:nvSpPr>
        <p:spPr bwMode="auto">
          <a:xfrm>
            <a:off x="4781550" y="1435100"/>
            <a:ext cx="4567238" cy="3662363"/>
          </a:xfrm>
          <a:prstGeom prst="rect">
            <a:avLst/>
          </a:prstGeom>
          <a:noFill/>
          <a:ln w="12700">
            <a:noFill/>
            <a:miter lim="800000"/>
            <a:headEnd/>
            <a:tailEnd/>
          </a:ln>
          <a:effectLst/>
        </p:spPr>
        <p:txBody>
          <a:bodyPr lIns="91074" tIns="45537" rIns="91074" bIns="45537">
            <a:spAutoFit/>
          </a:bodyPr>
          <a:lstStyle/>
          <a:p>
            <a:pPr marL="455613" indent="-455613" defTabSz="911225" eaLnBrk="1" hangingPunct="1"/>
            <a:r>
              <a:rPr lang="en-US" sz="1800" b="1">
                <a:solidFill>
                  <a:srgbClr val="FF0000"/>
                </a:solidFill>
                <a:latin typeface="Arial" pitchFamily="34" charset="0"/>
              </a:rPr>
              <a:t>Object-Oriented paradigm</a:t>
            </a:r>
          </a:p>
          <a:p>
            <a:pPr marL="455613" indent="-455613" defTabSz="911225" eaLnBrk="1" hangingPunct="1">
              <a:buFontTx/>
              <a:buAutoNum type="arabicPeriod" startAt="2"/>
            </a:pPr>
            <a:r>
              <a:rPr lang="en-US" sz="1800" b="1">
                <a:solidFill>
                  <a:schemeClr val="bg2"/>
                </a:solidFill>
                <a:latin typeface="Arial" pitchFamily="34" charset="0"/>
              </a:rPr>
              <a:t>Object-Oriented Analysis workflow</a:t>
            </a:r>
          </a:p>
          <a:p>
            <a:pPr marL="911225" lvl="1" indent="-455613" defTabSz="911225" eaLnBrk="1" hangingPunct="1">
              <a:buFontTx/>
              <a:buChar char="•"/>
            </a:pPr>
            <a:r>
              <a:rPr lang="en-US" sz="1800" b="1">
                <a:solidFill>
                  <a:schemeClr val="bg2"/>
                </a:solidFill>
                <a:latin typeface="Arial" pitchFamily="34" charset="0"/>
              </a:rPr>
              <a:t>Determine what the product is to do</a:t>
            </a:r>
          </a:p>
          <a:p>
            <a:pPr marL="911225" lvl="1" indent="-455613" defTabSz="911225" eaLnBrk="1" hangingPunct="1">
              <a:buFontTx/>
              <a:buChar char="•"/>
            </a:pPr>
            <a:r>
              <a:rPr lang="en-US" sz="1800" b="1">
                <a:solidFill>
                  <a:schemeClr val="bg2"/>
                </a:solidFill>
                <a:latin typeface="Arial" pitchFamily="34" charset="0"/>
              </a:rPr>
              <a:t>Extract the classes</a:t>
            </a:r>
          </a:p>
          <a:p>
            <a:pPr marL="455613" indent="-455613" defTabSz="911225" eaLnBrk="1" hangingPunct="1">
              <a:buFontTx/>
              <a:buAutoNum type="arabicPeriod" startAt="2"/>
            </a:pPr>
            <a:r>
              <a:rPr lang="en-US" sz="1800" b="1">
                <a:solidFill>
                  <a:schemeClr val="bg2"/>
                </a:solidFill>
                <a:latin typeface="Arial" pitchFamily="34" charset="0"/>
              </a:rPr>
              <a:t>Object-Oriented Design workflow </a:t>
            </a:r>
          </a:p>
          <a:p>
            <a:pPr marL="911225" lvl="1" indent="-455613" defTabSz="911225" eaLnBrk="1" hangingPunct="1">
              <a:buFontTx/>
              <a:buChar char="•"/>
            </a:pPr>
            <a:r>
              <a:rPr lang="en-US" sz="1800" b="1">
                <a:solidFill>
                  <a:schemeClr val="bg2"/>
                </a:solidFill>
                <a:latin typeface="Arial" pitchFamily="34" charset="0"/>
              </a:rPr>
              <a:t>Detailed design</a:t>
            </a:r>
          </a:p>
          <a:p>
            <a:pPr marL="455613" indent="-455613" defTabSz="911225" eaLnBrk="1" hangingPunct="1">
              <a:buFontTx/>
              <a:buAutoNum type="arabicPeriod" startAt="2"/>
            </a:pPr>
            <a:r>
              <a:rPr lang="en-US" sz="1800" b="1">
                <a:solidFill>
                  <a:schemeClr val="bg2"/>
                </a:solidFill>
                <a:latin typeface="Arial" pitchFamily="34" charset="0"/>
              </a:rPr>
              <a:t>Object-Oriented Implementation workflow</a:t>
            </a:r>
          </a:p>
          <a:p>
            <a:pPr marL="911225" lvl="1" indent="-455613" defTabSz="911225" eaLnBrk="1" hangingPunct="1">
              <a:buFontTx/>
              <a:buChar char="•"/>
            </a:pPr>
            <a:r>
              <a:rPr lang="en-US" sz="1800" b="1">
                <a:solidFill>
                  <a:schemeClr val="bg2"/>
                </a:solidFill>
                <a:latin typeface="Arial" pitchFamily="34" charset="0"/>
              </a:rPr>
              <a:t>Code the modules in an appropriate OO programming language.</a:t>
            </a:r>
          </a:p>
          <a:p>
            <a:pPr marL="911225" lvl="1" indent="-455613" defTabSz="911225" eaLnBrk="1" hangingPunct="1">
              <a:buFontTx/>
              <a:buChar char="•"/>
            </a:pPr>
            <a:r>
              <a:rPr lang="en-US" sz="1800" b="1">
                <a:solidFill>
                  <a:schemeClr val="bg2"/>
                </a:solidFill>
                <a:latin typeface="Arial" pitchFamily="34" charset="0"/>
              </a:rPr>
              <a:t>Integrate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en-US" b="1" dirty="0"/>
              <a:t>Modeling </a:t>
            </a:r>
            <a:r>
              <a:rPr lang="en-US" b="1" dirty="0" smtClean="0"/>
              <a:t>Primitives</a:t>
            </a:r>
            <a:endParaRPr lang="en-US" b="1" dirty="0"/>
          </a:p>
        </p:txBody>
      </p:sp>
      <p:sp>
        <p:nvSpPr>
          <p:cNvPr id="454659" name="Rectangle 3"/>
          <p:cNvSpPr>
            <a:spLocks noGrp="1" noChangeArrowheads="1"/>
          </p:cNvSpPr>
          <p:nvPr>
            <p:ph type="body" idx="1"/>
          </p:nvPr>
        </p:nvSpPr>
        <p:spPr>
          <a:xfrm>
            <a:off x="285750" y="1435100"/>
            <a:ext cx="8610600" cy="5181600"/>
          </a:xfrm>
        </p:spPr>
        <p:txBody>
          <a:bodyPr/>
          <a:lstStyle/>
          <a:p>
            <a:pPr>
              <a:lnSpc>
                <a:spcPct val="90000"/>
              </a:lnSpc>
            </a:pPr>
            <a:r>
              <a:rPr lang="en-US" sz="2000" b="1" dirty="0"/>
              <a:t>Objects</a:t>
            </a:r>
          </a:p>
          <a:p>
            <a:pPr lvl="1">
              <a:lnSpc>
                <a:spcPct val="90000"/>
              </a:lnSpc>
            </a:pPr>
            <a:r>
              <a:rPr lang="en-US" sz="2000" b="1" dirty="0"/>
              <a:t>an entity that has state, attributes and services</a:t>
            </a:r>
          </a:p>
          <a:p>
            <a:pPr lvl="1">
              <a:lnSpc>
                <a:spcPct val="90000"/>
              </a:lnSpc>
            </a:pPr>
            <a:r>
              <a:rPr lang="en-US" sz="2000" b="1" dirty="0"/>
              <a:t>Interested in problem-domain objects for requirements analysis</a:t>
            </a:r>
          </a:p>
          <a:p>
            <a:pPr>
              <a:lnSpc>
                <a:spcPct val="90000"/>
              </a:lnSpc>
            </a:pPr>
            <a:r>
              <a:rPr lang="en-US" sz="2000" dirty="0"/>
              <a:t> </a:t>
            </a:r>
            <a:r>
              <a:rPr lang="en-US" sz="2000" b="1" dirty="0"/>
              <a:t>Classes</a:t>
            </a:r>
          </a:p>
          <a:p>
            <a:pPr lvl="1">
              <a:lnSpc>
                <a:spcPct val="90000"/>
              </a:lnSpc>
            </a:pPr>
            <a:r>
              <a:rPr lang="en-US" sz="2000" b="1" dirty="0"/>
              <a:t>Provide a way of grouping objects with similar attributes or services</a:t>
            </a:r>
          </a:p>
          <a:p>
            <a:pPr lvl="1">
              <a:lnSpc>
                <a:spcPct val="90000"/>
              </a:lnSpc>
            </a:pPr>
            <a:r>
              <a:rPr lang="en-US" sz="2000" b="1" dirty="0"/>
              <a:t>Classes form an abstraction hierarchy though ‘</a:t>
            </a:r>
            <a:r>
              <a:rPr lang="en-US" sz="2000" b="1" dirty="0" err="1"/>
              <a:t>is_a</a:t>
            </a:r>
            <a:r>
              <a:rPr lang="en-US" sz="2000" b="1" dirty="0"/>
              <a:t>’ relationships</a:t>
            </a:r>
          </a:p>
          <a:p>
            <a:pPr>
              <a:lnSpc>
                <a:spcPct val="90000"/>
              </a:lnSpc>
            </a:pPr>
            <a:r>
              <a:rPr lang="en-US" sz="2000" dirty="0"/>
              <a:t> </a:t>
            </a:r>
            <a:r>
              <a:rPr lang="en-US" sz="2000" b="1" dirty="0"/>
              <a:t>Attributes</a:t>
            </a:r>
          </a:p>
          <a:p>
            <a:pPr lvl="1">
              <a:lnSpc>
                <a:spcPct val="90000"/>
              </a:lnSpc>
            </a:pPr>
            <a:r>
              <a:rPr lang="en-US" sz="2000" b="1" dirty="0"/>
              <a:t>Together represent an object’s state</a:t>
            </a:r>
          </a:p>
          <a:p>
            <a:pPr lvl="1">
              <a:lnSpc>
                <a:spcPct val="90000"/>
              </a:lnSpc>
            </a:pPr>
            <a:r>
              <a:rPr lang="en-US" sz="2000" b="1" dirty="0"/>
              <a:t>May specify type, visibility and modifiability of each attribute</a:t>
            </a:r>
          </a:p>
          <a:p>
            <a:pPr>
              <a:lnSpc>
                <a:spcPct val="90000"/>
              </a:lnSpc>
            </a:pPr>
            <a:r>
              <a:rPr lang="en-US" sz="2000" b="1" dirty="0"/>
              <a:t>Relationships</a:t>
            </a:r>
          </a:p>
          <a:p>
            <a:pPr lvl="1">
              <a:lnSpc>
                <a:spcPct val="90000"/>
              </a:lnSpc>
            </a:pPr>
            <a:r>
              <a:rPr lang="en-US" sz="2000" b="1" dirty="0"/>
              <a:t>‘</a:t>
            </a:r>
            <a:r>
              <a:rPr lang="en-US" sz="2000" b="1" dirty="0" err="1"/>
              <a:t>is_a</a:t>
            </a:r>
            <a:r>
              <a:rPr lang="en-US" sz="2000" b="1" dirty="0"/>
              <a:t>’ classification relations</a:t>
            </a:r>
          </a:p>
          <a:p>
            <a:pPr lvl="1">
              <a:lnSpc>
                <a:spcPct val="90000"/>
              </a:lnSpc>
            </a:pPr>
            <a:r>
              <a:rPr lang="en-US" sz="2000" b="1" dirty="0"/>
              <a:t>‘</a:t>
            </a:r>
            <a:r>
              <a:rPr lang="en-US" sz="2000" b="1" dirty="0" err="1"/>
              <a:t>part_of</a:t>
            </a:r>
            <a:r>
              <a:rPr lang="en-US" sz="2000" b="1" dirty="0"/>
              <a:t>’ assembly relationships </a:t>
            </a:r>
            <a:r>
              <a:rPr lang="en-US" sz="2000" dirty="0"/>
              <a:t> </a:t>
            </a:r>
          </a:p>
          <a:p>
            <a:pPr lvl="1">
              <a:lnSpc>
                <a:spcPct val="90000"/>
              </a:lnSpc>
            </a:pPr>
            <a:r>
              <a:rPr lang="en-US" sz="2000" b="1" dirty="0"/>
              <a:t>‘associations’ between classes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r>
              <a:rPr lang="en-US" b="1" dirty="0"/>
              <a:t>Modeling </a:t>
            </a:r>
            <a:r>
              <a:rPr lang="en-US" b="1" dirty="0" smtClean="0"/>
              <a:t>Primitives</a:t>
            </a:r>
            <a:endParaRPr lang="en-US" b="1" dirty="0"/>
          </a:p>
        </p:txBody>
      </p:sp>
      <p:sp>
        <p:nvSpPr>
          <p:cNvPr id="455683" name="Rectangle 3"/>
          <p:cNvSpPr>
            <a:spLocks noGrp="1" noChangeArrowheads="1"/>
          </p:cNvSpPr>
          <p:nvPr>
            <p:ph type="body" idx="1"/>
          </p:nvPr>
        </p:nvSpPr>
        <p:spPr>
          <a:xfrm>
            <a:off x="895350" y="1670050"/>
            <a:ext cx="7862888" cy="4946650"/>
          </a:xfrm>
        </p:spPr>
        <p:txBody>
          <a:bodyPr/>
          <a:lstStyle/>
          <a:p>
            <a:pPr>
              <a:lnSpc>
                <a:spcPct val="90000"/>
              </a:lnSpc>
            </a:pPr>
            <a:r>
              <a:rPr lang="en-US" b="1" dirty="0"/>
              <a:t>Methods (services, functions)</a:t>
            </a:r>
          </a:p>
          <a:p>
            <a:pPr lvl="1">
              <a:lnSpc>
                <a:spcPct val="90000"/>
              </a:lnSpc>
            </a:pPr>
            <a:r>
              <a:rPr lang="en-US" b="1" dirty="0"/>
              <a:t>These are the operations that all objects in a class can do…</a:t>
            </a:r>
          </a:p>
          <a:p>
            <a:pPr lvl="1">
              <a:lnSpc>
                <a:spcPct val="90000"/>
              </a:lnSpc>
            </a:pPr>
            <a:r>
              <a:rPr lang="en-US" dirty="0"/>
              <a:t> </a:t>
            </a:r>
            <a:r>
              <a:rPr lang="en-US" b="1" dirty="0"/>
              <a:t>…when called on to do so by other objects</a:t>
            </a:r>
          </a:p>
          <a:p>
            <a:pPr lvl="2">
              <a:lnSpc>
                <a:spcPct val="90000"/>
              </a:lnSpc>
            </a:pPr>
            <a:r>
              <a:rPr lang="en-US" b="1" dirty="0"/>
              <a:t>E.g. Constructors/Destructors (if objects are created dynamically)</a:t>
            </a:r>
          </a:p>
          <a:p>
            <a:pPr lvl="2">
              <a:lnSpc>
                <a:spcPct val="90000"/>
              </a:lnSpc>
            </a:pPr>
            <a:r>
              <a:rPr lang="en-US" b="1" dirty="0"/>
              <a:t>E.g. Set/Get (access to the object’s state)</a:t>
            </a:r>
          </a:p>
          <a:p>
            <a:pPr>
              <a:lnSpc>
                <a:spcPct val="90000"/>
              </a:lnSpc>
            </a:pPr>
            <a:r>
              <a:rPr lang="en-US" b="1" dirty="0"/>
              <a:t>Message Passing</a:t>
            </a:r>
          </a:p>
          <a:p>
            <a:pPr lvl="1">
              <a:lnSpc>
                <a:spcPct val="90000"/>
              </a:lnSpc>
            </a:pPr>
            <a:r>
              <a:rPr lang="en-US" b="1" dirty="0"/>
              <a:t>How objects invoke services of other objects</a:t>
            </a:r>
          </a:p>
          <a:p>
            <a:pPr>
              <a:lnSpc>
                <a:spcPct val="90000"/>
              </a:lnSpc>
            </a:pPr>
            <a:r>
              <a:rPr lang="en-US" b="1" dirty="0"/>
              <a:t>Use Cases/Scenarios</a:t>
            </a:r>
          </a:p>
          <a:p>
            <a:pPr lvl="1">
              <a:lnSpc>
                <a:spcPct val="90000"/>
              </a:lnSpc>
            </a:pPr>
            <a:r>
              <a:rPr lang="en-US" b="1" dirty="0"/>
              <a:t>Sequences of message passing between objects</a:t>
            </a:r>
          </a:p>
          <a:p>
            <a:pPr lvl="1">
              <a:lnSpc>
                <a:spcPct val="90000"/>
              </a:lnSpc>
            </a:pPr>
            <a:r>
              <a:rPr lang="en-US" dirty="0"/>
              <a:t> </a:t>
            </a:r>
            <a:r>
              <a:rPr lang="en-US" b="1" dirty="0"/>
              <a:t>Represent specific interactions</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p:txBody>
          <a:bodyPr/>
          <a:lstStyle/>
          <a:p>
            <a:r>
              <a:rPr lang="en-US" b="1"/>
              <a:t>Key Principles</a:t>
            </a:r>
          </a:p>
        </p:txBody>
      </p:sp>
      <p:sp>
        <p:nvSpPr>
          <p:cNvPr id="456707" name="Rectangle 3"/>
          <p:cNvSpPr>
            <a:spLocks noGrp="1" noChangeArrowheads="1"/>
          </p:cNvSpPr>
          <p:nvPr>
            <p:ph type="body" idx="1"/>
          </p:nvPr>
        </p:nvSpPr>
        <p:spPr>
          <a:xfrm>
            <a:off x="666750" y="1511300"/>
            <a:ext cx="8091488" cy="4953000"/>
          </a:xfrm>
        </p:spPr>
        <p:txBody>
          <a:bodyPr/>
          <a:lstStyle/>
          <a:p>
            <a:r>
              <a:rPr lang="en-US" sz="2400" b="1" dirty="0"/>
              <a:t>Classification (using inheritance)</a:t>
            </a:r>
          </a:p>
          <a:p>
            <a:pPr lvl="1"/>
            <a:r>
              <a:rPr lang="en-US" sz="2400" b="1" dirty="0"/>
              <a:t>Classes capture commonalities of a number of objects</a:t>
            </a:r>
          </a:p>
          <a:p>
            <a:pPr lvl="2"/>
            <a:r>
              <a:rPr lang="en-US" sz="2400" b="1" dirty="0"/>
              <a:t>Each subclass inherits attributes and methods from its parent</a:t>
            </a:r>
          </a:p>
          <a:p>
            <a:pPr lvl="2"/>
            <a:r>
              <a:rPr lang="en-US" sz="2400" dirty="0"/>
              <a:t> </a:t>
            </a:r>
            <a:r>
              <a:rPr lang="en-US" sz="2400" b="1" dirty="0"/>
              <a:t>Forms an ‘</a:t>
            </a:r>
            <a:r>
              <a:rPr lang="en-US" sz="2400" b="1" dirty="0" err="1"/>
              <a:t>is_a</a:t>
            </a:r>
            <a:r>
              <a:rPr lang="en-US" sz="2400" b="1" dirty="0"/>
              <a:t>’ hierarchy</a:t>
            </a:r>
          </a:p>
          <a:p>
            <a:r>
              <a:rPr lang="en-US" sz="2400" dirty="0"/>
              <a:t> </a:t>
            </a:r>
            <a:r>
              <a:rPr lang="en-US" sz="2400" b="1" dirty="0"/>
              <a:t>Child class may ‘specialize’ the parent class</a:t>
            </a:r>
          </a:p>
          <a:p>
            <a:pPr lvl="1"/>
            <a:r>
              <a:rPr lang="en-US" sz="2400" b="1" dirty="0"/>
              <a:t>by adding additional attributes &amp; methods</a:t>
            </a:r>
          </a:p>
          <a:p>
            <a:pPr lvl="1"/>
            <a:r>
              <a:rPr lang="en-US" sz="2400" b="1" dirty="0"/>
              <a:t>by replacing an inherited attribute or method with another</a:t>
            </a:r>
          </a:p>
          <a:p>
            <a:r>
              <a:rPr lang="en-US" sz="2400" b="1" dirty="0"/>
              <a:t>Multiple inheritance is possible where a class is subclass of several different super classes.</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r>
              <a:rPr lang="en-US" dirty="0"/>
              <a:t>Key </a:t>
            </a:r>
            <a:r>
              <a:rPr lang="en-US" dirty="0" smtClean="0"/>
              <a:t>Principles</a:t>
            </a:r>
            <a:endParaRPr lang="en-US" dirty="0"/>
          </a:p>
        </p:txBody>
      </p:sp>
      <p:sp>
        <p:nvSpPr>
          <p:cNvPr id="457731" name="Rectangle 3"/>
          <p:cNvSpPr>
            <a:spLocks noGrp="1" noChangeArrowheads="1"/>
          </p:cNvSpPr>
          <p:nvPr>
            <p:ph type="body" idx="1"/>
          </p:nvPr>
        </p:nvSpPr>
        <p:spPr>
          <a:xfrm>
            <a:off x="895350" y="1670050"/>
            <a:ext cx="7862888" cy="4946650"/>
          </a:xfrm>
        </p:spPr>
        <p:txBody>
          <a:bodyPr/>
          <a:lstStyle/>
          <a:p>
            <a:r>
              <a:rPr lang="en-US" b="1"/>
              <a:t>Information Hiding</a:t>
            </a:r>
          </a:p>
          <a:p>
            <a:pPr lvl="1"/>
            <a:r>
              <a:rPr lang="en-US" b="1"/>
              <a:t>internal state of an object need not be visible to external viewers</a:t>
            </a:r>
          </a:p>
          <a:p>
            <a:pPr lvl="1"/>
            <a:r>
              <a:rPr lang="en-US" b="1"/>
              <a:t>Objects can encapsulate other objects, and keep their services internal</a:t>
            </a:r>
          </a:p>
          <a:p>
            <a:pPr lvl="2"/>
            <a:r>
              <a:rPr lang="en-US"/>
              <a:t> </a:t>
            </a:r>
            <a:r>
              <a:rPr lang="en-US" b="1"/>
              <a:t>useful for forming abstractions</a:t>
            </a:r>
          </a:p>
          <a:p>
            <a:r>
              <a:rPr lang="en-US" b="1"/>
              <a:t>Aggregation</a:t>
            </a:r>
          </a:p>
          <a:p>
            <a:pPr lvl="1"/>
            <a:r>
              <a:rPr lang="en-US" b="1"/>
              <a:t>Can describe relationships between parts and the whole</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r>
              <a:rPr lang="en-US" sz="3200" dirty="0"/>
              <a:t>UML </a:t>
            </a:r>
            <a:r>
              <a:rPr lang="en-US" sz="3200" dirty="0" smtClean="0"/>
              <a:t>Diagram Types (9)</a:t>
            </a:r>
            <a:endParaRPr lang="en-US" sz="3200" dirty="0"/>
          </a:p>
        </p:txBody>
      </p:sp>
      <p:sp>
        <p:nvSpPr>
          <p:cNvPr id="459779" name="Rectangle 3"/>
          <p:cNvSpPr>
            <a:spLocks noGrp="1" noChangeArrowheads="1"/>
          </p:cNvSpPr>
          <p:nvPr>
            <p:ph type="body" idx="1"/>
          </p:nvPr>
        </p:nvSpPr>
        <p:spPr>
          <a:xfrm>
            <a:off x="209550" y="1511300"/>
            <a:ext cx="8896350" cy="450850"/>
          </a:xfrm>
        </p:spPr>
        <p:txBody>
          <a:bodyPr/>
          <a:lstStyle/>
          <a:p>
            <a:r>
              <a:rPr lang="en-US" sz="2000"/>
              <a:t>These can be classified into 'static' and 'dynamic' diagrams.</a:t>
            </a:r>
          </a:p>
        </p:txBody>
      </p:sp>
      <p:sp>
        <p:nvSpPr>
          <p:cNvPr id="459780" name="Rectangle 4"/>
          <p:cNvSpPr>
            <a:spLocks noChangeArrowheads="1"/>
          </p:cNvSpPr>
          <p:nvPr/>
        </p:nvSpPr>
        <p:spPr bwMode="auto">
          <a:xfrm>
            <a:off x="57150" y="2044700"/>
            <a:ext cx="3111500" cy="4251325"/>
          </a:xfrm>
          <a:prstGeom prst="rect">
            <a:avLst/>
          </a:prstGeom>
          <a:noFill/>
          <a:ln w="9525">
            <a:noFill/>
            <a:miter lim="800000"/>
            <a:headEnd/>
            <a:tailEnd/>
          </a:ln>
          <a:effectLst/>
        </p:spPr>
        <p:txBody>
          <a:bodyPr lIns="91074" tIns="45537" rIns="91074" bIns="45537"/>
          <a:lstStyle/>
          <a:p>
            <a:pPr marL="400050" lvl="1" indent="-285750">
              <a:spcBef>
                <a:spcPct val="20000"/>
              </a:spcBef>
              <a:buClr>
                <a:schemeClr val="tx1"/>
              </a:buClr>
              <a:buSzPct val="100000"/>
              <a:buFontTx/>
              <a:buChar char="•"/>
            </a:pPr>
            <a:r>
              <a:rPr lang="en-US" sz="1600" dirty="0">
                <a:solidFill>
                  <a:schemeClr val="tx2"/>
                </a:solidFill>
                <a:latin typeface="Arial" pitchFamily="34" charset="0"/>
              </a:rPr>
              <a:t>Static</a:t>
            </a:r>
          </a:p>
          <a:p>
            <a:pPr marL="514350" lvl="2">
              <a:lnSpc>
                <a:spcPct val="90000"/>
              </a:lnSpc>
              <a:spcBef>
                <a:spcPct val="20000"/>
              </a:spcBef>
              <a:buClr>
                <a:schemeClr val="tx1"/>
              </a:buClr>
              <a:buSzPct val="100000"/>
            </a:pPr>
            <a:r>
              <a:rPr lang="en-US" sz="1600" b="1" i="1" dirty="0">
                <a:solidFill>
                  <a:schemeClr val="tx2"/>
                </a:solidFill>
                <a:latin typeface="Arial" pitchFamily="34" charset="0"/>
              </a:rPr>
              <a:t>Structure</a:t>
            </a:r>
            <a:endParaRPr lang="en-US" sz="1600" b="1" dirty="0">
              <a:solidFill>
                <a:schemeClr val="tx2"/>
              </a:solidFill>
              <a:latin typeface="Arial" pitchFamily="34" charset="0"/>
            </a:endParaRPr>
          </a:p>
          <a:p>
            <a:pPr marL="971550" lvl="4" indent="-228600">
              <a:lnSpc>
                <a:spcPct val="90000"/>
              </a:lnSpc>
              <a:spcBef>
                <a:spcPct val="20000"/>
              </a:spcBef>
              <a:buClr>
                <a:schemeClr val="tx1"/>
              </a:buClr>
              <a:buSzPct val="100000"/>
              <a:buFontTx/>
              <a:buChar char="•"/>
            </a:pPr>
            <a:r>
              <a:rPr lang="en-US" sz="1600" b="1" dirty="0">
                <a:solidFill>
                  <a:schemeClr val="hlink"/>
                </a:solidFill>
                <a:latin typeface="Arial" pitchFamily="34" charset="0"/>
              </a:rPr>
              <a:t>Class</a:t>
            </a:r>
            <a:r>
              <a:rPr lang="en-US" sz="1600" dirty="0">
                <a:solidFill>
                  <a:schemeClr val="tx2"/>
                </a:solidFill>
                <a:latin typeface="Arial" pitchFamily="34" charset="0"/>
              </a:rPr>
              <a:t> diagram</a:t>
            </a:r>
          </a:p>
          <a:p>
            <a:pPr marL="971550" lvl="4" indent="-228600">
              <a:lnSpc>
                <a:spcPct val="90000"/>
              </a:lnSpc>
              <a:spcBef>
                <a:spcPct val="20000"/>
              </a:spcBef>
              <a:buClr>
                <a:schemeClr val="tx1"/>
              </a:buClr>
              <a:buSzPct val="100000"/>
              <a:buFontTx/>
              <a:buChar char="•"/>
            </a:pPr>
            <a:r>
              <a:rPr lang="en-US" sz="1600" b="1" dirty="0">
                <a:solidFill>
                  <a:schemeClr val="hlink"/>
                </a:solidFill>
                <a:latin typeface="Arial" pitchFamily="34" charset="0"/>
              </a:rPr>
              <a:t>Object</a:t>
            </a:r>
            <a:r>
              <a:rPr lang="en-US" sz="1600" dirty="0">
                <a:solidFill>
                  <a:schemeClr val="tx2"/>
                </a:solidFill>
                <a:latin typeface="Arial" pitchFamily="34" charset="0"/>
              </a:rPr>
              <a:t> diagram</a:t>
            </a:r>
          </a:p>
          <a:p>
            <a:pPr marL="514350" lvl="2">
              <a:lnSpc>
                <a:spcPct val="90000"/>
              </a:lnSpc>
              <a:spcBef>
                <a:spcPct val="20000"/>
              </a:spcBef>
              <a:buClr>
                <a:schemeClr val="tx1"/>
              </a:buClr>
              <a:buSzPct val="100000"/>
            </a:pPr>
            <a:r>
              <a:rPr lang="en-US" sz="1600" b="1" i="1" dirty="0">
                <a:solidFill>
                  <a:schemeClr val="tx2"/>
                </a:solidFill>
                <a:latin typeface="Arial" pitchFamily="34" charset="0"/>
              </a:rPr>
              <a:t>Implementation</a:t>
            </a:r>
            <a:endParaRPr lang="en-US" sz="1600" b="1" dirty="0">
              <a:solidFill>
                <a:schemeClr val="tx2"/>
              </a:solidFill>
              <a:latin typeface="Arial" pitchFamily="34" charset="0"/>
            </a:endParaRPr>
          </a:p>
          <a:p>
            <a:pPr marL="971550" lvl="4" indent="-228600">
              <a:lnSpc>
                <a:spcPct val="90000"/>
              </a:lnSpc>
              <a:spcBef>
                <a:spcPct val="20000"/>
              </a:spcBef>
              <a:buClr>
                <a:schemeClr val="tx1"/>
              </a:buClr>
              <a:buSzPct val="100000"/>
              <a:buFontTx/>
              <a:buChar char="•"/>
            </a:pPr>
            <a:r>
              <a:rPr lang="en-US" sz="1600" b="1" dirty="0">
                <a:solidFill>
                  <a:schemeClr val="hlink"/>
                </a:solidFill>
                <a:latin typeface="Arial" pitchFamily="34" charset="0"/>
              </a:rPr>
              <a:t>Component</a:t>
            </a:r>
            <a:r>
              <a:rPr lang="en-US" sz="1600" dirty="0">
                <a:solidFill>
                  <a:schemeClr val="tx2"/>
                </a:solidFill>
                <a:latin typeface="Arial" pitchFamily="34" charset="0"/>
              </a:rPr>
              <a:t> diagram</a:t>
            </a:r>
          </a:p>
          <a:p>
            <a:pPr marL="971550" lvl="4" indent="-228600">
              <a:lnSpc>
                <a:spcPct val="90000"/>
              </a:lnSpc>
              <a:spcBef>
                <a:spcPct val="20000"/>
              </a:spcBef>
              <a:buClr>
                <a:schemeClr val="tx1"/>
              </a:buClr>
              <a:buSzPct val="100000"/>
              <a:buFontTx/>
              <a:buChar char="•"/>
            </a:pPr>
            <a:r>
              <a:rPr lang="en-US" sz="1600" b="1" dirty="0">
                <a:solidFill>
                  <a:schemeClr val="hlink"/>
                </a:solidFill>
                <a:latin typeface="Arial" pitchFamily="34" charset="0"/>
              </a:rPr>
              <a:t>Deployment</a:t>
            </a:r>
            <a:r>
              <a:rPr lang="en-US" sz="1600" dirty="0">
                <a:solidFill>
                  <a:schemeClr val="tx2"/>
                </a:solidFill>
                <a:latin typeface="Arial" pitchFamily="34" charset="0"/>
              </a:rPr>
              <a:t> diagram</a:t>
            </a:r>
          </a:p>
          <a:p>
            <a:pPr marL="400050" lvl="1" indent="-285750">
              <a:spcBef>
                <a:spcPct val="20000"/>
              </a:spcBef>
              <a:buClr>
                <a:schemeClr val="tx1"/>
              </a:buClr>
              <a:buSzPct val="100000"/>
              <a:buFontTx/>
              <a:buChar char="•"/>
            </a:pPr>
            <a:r>
              <a:rPr lang="en-US" sz="1600" dirty="0">
                <a:solidFill>
                  <a:schemeClr val="tx2"/>
                </a:solidFill>
                <a:latin typeface="Arial" pitchFamily="34" charset="0"/>
              </a:rPr>
              <a:t>Dynamic</a:t>
            </a:r>
          </a:p>
          <a:p>
            <a:pPr marL="514350" lvl="2">
              <a:lnSpc>
                <a:spcPct val="90000"/>
              </a:lnSpc>
              <a:spcBef>
                <a:spcPct val="20000"/>
              </a:spcBef>
              <a:buClr>
                <a:schemeClr val="tx1"/>
              </a:buClr>
              <a:buSzPct val="100000"/>
            </a:pPr>
            <a:r>
              <a:rPr lang="en-US" sz="1600" b="1" i="1" dirty="0">
                <a:solidFill>
                  <a:schemeClr val="tx2"/>
                </a:solidFill>
                <a:latin typeface="Arial" pitchFamily="34" charset="0"/>
              </a:rPr>
              <a:t>Functionality</a:t>
            </a:r>
            <a:endParaRPr lang="en-US" sz="1600" b="1" dirty="0">
              <a:solidFill>
                <a:schemeClr val="tx2"/>
              </a:solidFill>
              <a:latin typeface="Arial" pitchFamily="34" charset="0"/>
            </a:endParaRPr>
          </a:p>
          <a:p>
            <a:pPr marL="971550" lvl="4" indent="-228600">
              <a:lnSpc>
                <a:spcPct val="90000"/>
              </a:lnSpc>
              <a:spcBef>
                <a:spcPct val="20000"/>
              </a:spcBef>
              <a:buClr>
                <a:schemeClr val="tx1"/>
              </a:buClr>
              <a:buSzPct val="100000"/>
              <a:buFontTx/>
              <a:buChar char="•"/>
            </a:pPr>
            <a:r>
              <a:rPr lang="en-US" sz="1600" b="1" dirty="0">
                <a:solidFill>
                  <a:schemeClr val="hlink"/>
                </a:solidFill>
                <a:latin typeface="Arial" pitchFamily="34" charset="0"/>
              </a:rPr>
              <a:t>Use Case</a:t>
            </a:r>
            <a:r>
              <a:rPr lang="en-US" sz="1600" dirty="0">
                <a:solidFill>
                  <a:schemeClr val="tx2"/>
                </a:solidFill>
                <a:latin typeface="Arial" pitchFamily="34" charset="0"/>
              </a:rPr>
              <a:t> diagram</a:t>
            </a:r>
          </a:p>
          <a:p>
            <a:pPr marL="514350" lvl="2">
              <a:lnSpc>
                <a:spcPct val="90000"/>
              </a:lnSpc>
              <a:spcBef>
                <a:spcPct val="20000"/>
              </a:spcBef>
              <a:buClr>
                <a:schemeClr val="tx1"/>
              </a:buClr>
              <a:buSzPct val="100000"/>
            </a:pPr>
            <a:r>
              <a:rPr lang="en-US" sz="1600" b="1" i="1" dirty="0">
                <a:solidFill>
                  <a:schemeClr val="tx2"/>
                </a:solidFill>
                <a:latin typeface="Arial" pitchFamily="34" charset="0"/>
              </a:rPr>
              <a:t>Behavior</a:t>
            </a:r>
            <a:endParaRPr lang="en-US" sz="1600" b="1" dirty="0">
              <a:solidFill>
                <a:schemeClr val="tx2"/>
              </a:solidFill>
              <a:latin typeface="Arial" pitchFamily="34" charset="0"/>
            </a:endParaRPr>
          </a:p>
          <a:p>
            <a:pPr marL="971550" lvl="4" indent="-228600">
              <a:lnSpc>
                <a:spcPct val="90000"/>
              </a:lnSpc>
              <a:spcBef>
                <a:spcPct val="20000"/>
              </a:spcBef>
              <a:buClr>
                <a:schemeClr val="tx1"/>
              </a:buClr>
              <a:buSzPct val="100000"/>
              <a:buFontTx/>
              <a:buChar char="•"/>
            </a:pPr>
            <a:r>
              <a:rPr lang="en-US" sz="1600" b="1" dirty="0">
                <a:solidFill>
                  <a:schemeClr val="hlink"/>
                </a:solidFill>
                <a:latin typeface="Arial" pitchFamily="34" charset="0"/>
              </a:rPr>
              <a:t>Activity</a:t>
            </a:r>
            <a:r>
              <a:rPr lang="en-US" sz="1600" dirty="0">
                <a:solidFill>
                  <a:schemeClr val="tx2"/>
                </a:solidFill>
                <a:latin typeface="Arial" pitchFamily="34" charset="0"/>
              </a:rPr>
              <a:t> diagram</a:t>
            </a:r>
          </a:p>
          <a:p>
            <a:pPr marL="971550" lvl="4" indent="-228600">
              <a:lnSpc>
                <a:spcPct val="90000"/>
              </a:lnSpc>
              <a:spcBef>
                <a:spcPct val="20000"/>
              </a:spcBef>
              <a:buClr>
                <a:schemeClr val="tx1"/>
              </a:buClr>
              <a:buSzPct val="100000"/>
              <a:buFontTx/>
              <a:buChar char="•"/>
            </a:pPr>
            <a:r>
              <a:rPr lang="en-US" sz="1600" b="1" dirty="0">
                <a:solidFill>
                  <a:schemeClr val="hlink"/>
                </a:solidFill>
                <a:latin typeface="Arial" pitchFamily="34" charset="0"/>
              </a:rPr>
              <a:t>State chart</a:t>
            </a:r>
            <a:r>
              <a:rPr lang="en-US" sz="1600" dirty="0">
                <a:solidFill>
                  <a:schemeClr val="tx2"/>
                </a:solidFill>
                <a:latin typeface="Arial" pitchFamily="34" charset="0"/>
              </a:rPr>
              <a:t> diagram</a:t>
            </a:r>
          </a:p>
          <a:p>
            <a:pPr marL="514350" lvl="2">
              <a:lnSpc>
                <a:spcPct val="90000"/>
              </a:lnSpc>
              <a:spcBef>
                <a:spcPct val="20000"/>
              </a:spcBef>
              <a:buClr>
                <a:schemeClr val="tx1"/>
              </a:buClr>
              <a:buSzPct val="100000"/>
            </a:pPr>
            <a:r>
              <a:rPr lang="en-US" sz="1600" b="1" i="1" dirty="0">
                <a:solidFill>
                  <a:schemeClr val="tx2"/>
                </a:solidFill>
                <a:latin typeface="Arial" pitchFamily="34" charset="0"/>
              </a:rPr>
              <a:t>Interaction</a:t>
            </a:r>
            <a:endParaRPr lang="en-US" sz="1600" b="1" dirty="0">
              <a:solidFill>
                <a:schemeClr val="tx2"/>
              </a:solidFill>
              <a:latin typeface="Arial" pitchFamily="34" charset="0"/>
            </a:endParaRPr>
          </a:p>
          <a:p>
            <a:pPr marL="971550" lvl="4" indent="-228600">
              <a:lnSpc>
                <a:spcPct val="90000"/>
              </a:lnSpc>
              <a:spcBef>
                <a:spcPct val="20000"/>
              </a:spcBef>
              <a:buClr>
                <a:schemeClr val="tx1"/>
              </a:buClr>
              <a:buSzPct val="100000"/>
              <a:buFontTx/>
              <a:buChar char="•"/>
            </a:pPr>
            <a:r>
              <a:rPr lang="en-US" sz="1600" b="1" dirty="0">
                <a:solidFill>
                  <a:schemeClr val="hlink"/>
                </a:solidFill>
                <a:latin typeface="Arial" pitchFamily="34" charset="0"/>
              </a:rPr>
              <a:t>Collaboration</a:t>
            </a:r>
            <a:r>
              <a:rPr lang="en-US" sz="1600" dirty="0">
                <a:solidFill>
                  <a:schemeClr val="tx2"/>
                </a:solidFill>
                <a:latin typeface="Arial" pitchFamily="34" charset="0"/>
              </a:rPr>
              <a:t> diagram</a:t>
            </a:r>
          </a:p>
          <a:p>
            <a:pPr marL="971550" lvl="4" indent="-228600">
              <a:lnSpc>
                <a:spcPct val="90000"/>
              </a:lnSpc>
              <a:spcBef>
                <a:spcPct val="20000"/>
              </a:spcBef>
              <a:buClr>
                <a:schemeClr val="tx1"/>
              </a:buClr>
              <a:buSzPct val="100000"/>
              <a:buFontTx/>
              <a:buChar char="•"/>
            </a:pPr>
            <a:r>
              <a:rPr lang="en-US" sz="1600" b="1" dirty="0">
                <a:solidFill>
                  <a:schemeClr val="hlink"/>
                </a:solidFill>
                <a:latin typeface="Arial" pitchFamily="34" charset="0"/>
              </a:rPr>
              <a:t>Sequence</a:t>
            </a:r>
            <a:r>
              <a:rPr lang="en-US" sz="1600" dirty="0">
                <a:solidFill>
                  <a:schemeClr val="tx2"/>
                </a:solidFill>
                <a:latin typeface="Arial" pitchFamily="34" charset="0"/>
              </a:rPr>
              <a:t> diagram</a:t>
            </a:r>
          </a:p>
        </p:txBody>
      </p:sp>
      <p:pic>
        <p:nvPicPr>
          <p:cNvPr id="459781" name="Picture 5"/>
          <p:cNvPicPr>
            <a:picLocks noChangeAspect="1" noChangeArrowheads="1"/>
          </p:cNvPicPr>
          <p:nvPr/>
        </p:nvPicPr>
        <p:blipFill>
          <a:blip r:embed="rId3" cstate="print"/>
          <a:srcRect/>
          <a:stretch>
            <a:fillRect/>
          </a:stretch>
        </p:blipFill>
        <p:spPr bwMode="auto">
          <a:xfrm>
            <a:off x="3187700" y="2125663"/>
            <a:ext cx="5867400" cy="4503737"/>
          </a:xfrm>
          <a:prstGeom prst="rect">
            <a:avLst/>
          </a:prstGeom>
          <a:noFill/>
          <a:ln w="9525">
            <a:noFill/>
            <a:miter lim="800000"/>
            <a:headEnd/>
            <a:tailEnd/>
          </a:ln>
        </p:spPr>
      </p:pic>
      <p:sp>
        <p:nvSpPr>
          <p:cNvPr id="459782" name="Text Box 6"/>
          <p:cNvSpPr txBox="1">
            <a:spLocks noChangeArrowheads="1"/>
          </p:cNvSpPr>
          <p:nvPr/>
        </p:nvSpPr>
        <p:spPr bwMode="auto">
          <a:xfrm>
            <a:off x="5311775" y="3795713"/>
            <a:ext cx="1436688" cy="942975"/>
          </a:xfrm>
          <a:prstGeom prst="rect">
            <a:avLst/>
          </a:prstGeom>
          <a:solidFill>
            <a:schemeClr val="accent1"/>
          </a:solidFill>
          <a:ln w="12700">
            <a:noFill/>
            <a:miter lim="800000"/>
            <a:headEnd/>
            <a:tailEnd/>
          </a:ln>
          <a:effectLst/>
        </p:spPr>
        <p:txBody>
          <a:bodyPr wrap="none" lIns="91074" tIns="45537" rIns="91074" bIns="45537">
            <a:spAutoFit/>
          </a:bodyPr>
          <a:lstStyle/>
          <a:p>
            <a:pPr algn="ctr" defTabSz="911225"/>
            <a:r>
              <a:rPr lang="en-US" sz="2800" b="1">
                <a:latin typeface="Comic Sans MS" pitchFamily="66" charset="0"/>
              </a:rPr>
              <a:t>System</a:t>
            </a:r>
          </a:p>
          <a:p>
            <a:pPr algn="ctr" defTabSz="911225"/>
            <a:r>
              <a:rPr lang="en-US" sz="2800" b="1">
                <a:latin typeface="Comic Sans MS" pitchFamily="66" charset="0"/>
              </a:rPr>
              <a:t>Model</a:t>
            </a:r>
            <a:endParaRPr lang="en-US">
              <a:latin typeface="Formata Regular"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531813" y="1063625"/>
            <a:ext cx="7891462" cy="454025"/>
          </a:xfrm>
          <a:prstGeom prst="rect">
            <a:avLst/>
          </a:prstGeom>
          <a:noFill/>
          <a:ln w="9525">
            <a:noFill/>
            <a:miter lim="800000"/>
            <a:headEnd/>
            <a:tailEnd/>
          </a:ln>
        </p:spPr>
        <p:txBody>
          <a:bodyPr lIns="91074" tIns="45537" rIns="91074" bIns="45537">
            <a:spAutoFit/>
          </a:bodyPr>
          <a:lstStyle/>
          <a:p>
            <a:pPr defTabSz="911225">
              <a:spcBef>
                <a:spcPct val="50000"/>
              </a:spcBef>
            </a:pPr>
            <a:endParaRPr lang="en-US">
              <a:latin typeface="Times New Roman" pitchFamily="18" charset="0"/>
            </a:endParaRPr>
          </a:p>
        </p:txBody>
      </p:sp>
      <p:sp>
        <p:nvSpPr>
          <p:cNvPr id="3075" name="Rectangle 3"/>
          <p:cNvSpPr>
            <a:spLocks noGrp="1" noChangeArrowheads="1"/>
          </p:cNvSpPr>
          <p:nvPr>
            <p:ph type="title"/>
          </p:nvPr>
        </p:nvSpPr>
        <p:spPr>
          <a:xfrm>
            <a:off x="884238" y="450850"/>
            <a:ext cx="7410450" cy="488950"/>
          </a:xfrm>
        </p:spPr>
        <p:txBody>
          <a:bodyPr/>
          <a:lstStyle/>
          <a:p>
            <a:pPr algn="l"/>
            <a:r>
              <a:rPr lang="en-US" sz="2100" b="1" smtClean="0"/>
              <a:t/>
            </a:r>
            <a:br>
              <a:rPr lang="en-US" sz="2100" b="1" smtClean="0"/>
            </a:br>
            <a:endParaRPr lang="en-US" sz="2100" smtClean="0"/>
          </a:p>
        </p:txBody>
      </p:sp>
      <p:sp>
        <p:nvSpPr>
          <p:cNvPr id="3076" name="Rectangle 4"/>
          <p:cNvSpPr>
            <a:spLocks noChangeArrowheads="1"/>
          </p:cNvSpPr>
          <p:nvPr/>
        </p:nvSpPr>
        <p:spPr bwMode="auto">
          <a:xfrm>
            <a:off x="606425" y="635000"/>
            <a:ext cx="8499475" cy="6221413"/>
          </a:xfrm>
          <a:prstGeom prst="rect">
            <a:avLst/>
          </a:prstGeom>
          <a:noFill/>
          <a:ln w="9525">
            <a:noFill/>
            <a:miter lim="800000"/>
            <a:headEnd/>
            <a:tailEnd/>
          </a:ln>
        </p:spPr>
        <p:txBody>
          <a:bodyPr lIns="91074" tIns="45537" rIns="91074" bIns="45537">
            <a:spAutoFit/>
          </a:bodyPr>
          <a:lstStyle/>
          <a:p>
            <a:pPr algn="ctr" defTabSz="911225">
              <a:buFont typeface="Wingdings" pitchFamily="2" charset="2"/>
              <a:buNone/>
            </a:pPr>
            <a:r>
              <a:rPr lang="en-US" sz="3600" b="1">
                <a:solidFill>
                  <a:schemeClr val="tx2"/>
                </a:solidFill>
                <a:latin typeface="Times New Roman" pitchFamily="18" charset="0"/>
              </a:rPr>
              <a:t>Software Measurement</a:t>
            </a:r>
          </a:p>
          <a:p>
            <a:pPr algn="ctr" defTabSz="911225">
              <a:buFont typeface="Wingdings" pitchFamily="2" charset="2"/>
              <a:buNone/>
            </a:pPr>
            <a:endParaRPr lang="en-US" sz="3600" b="1">
              <a:solidFill>
                <a:schemeClr val="tx2"/>
              </a:solidFill>
              <a:latin typeface="Times New Roman" pitchFamily="18" charset="0"/>
            </a:endParaRPr>
          </a:p>
          <a:p>
            <a:pPr defTabSz="911225">
              <a:buFont typeface="Wingdings" pitchFamily="2" charset="2"/>
              <a:buChar char="Ø"/>
            </a:pPr>
            <a:r>
              <a:rPr lang="en-US" sz="3200" b="1">
                <a:solidFill>
                  <a:schemeClr val="tx2"/>
                </a:solidFill>
                <a:latin typeface="Times New Roman" pitchFamily="18" charset="0"/>
              </a:rPr>
              <a:t> Software  Measurement: </a:t>
            </a:r>
            <a:r>
              <a:rPr lang="en-US" sz="2800">
                <a:solidFill>
                  <a:schemeClr val="tx2"/>
                </a:solidFill>
                <a:latin typeface="Times New Roman" pitchFamily="18" charset="0"/>
              </a:rPr>
              <a:t>Quantitative</a:t>
            </a:r>
          </a:p>
          <a:p>
            <a:pPr defTabSz="911225">
              <a:buFont typeface="Wingdings" pitchFamily="2" charset="2"/>
              <a:buNone/>
            </a:pPr>
            <a:r>
              <a:rPr lang="en-US" sz="2800">
                <a:solidFill>
                  <a:schemeClr val="tx2"/>
                </a:solidFill>
                <a:latin typeface="Times New Roman" pitchFamily="18" charset="0"/>
              </a:rPr>
              <a:t>    determination of an attribute  of  the software.</a:t>
            </a:r>
            <a:br>
              <a:rPr lang="en-US" sz="2800">
                <a:solidFill>
                  <a:schemeClr val="tx2"/>
                </a:solidFill>
                <a:latin typeface="Times New Roman" pitchFamily="18" charset="0"/>
              </a:rPr>
            </a:br>
            <a:endParaRPr lang="en-US" sz="2800">
              <a:solidFill>
                <a:schemeClr val="tx2"/>
              </a:solidFill>
              <a:latin typeface="Times New Roman" pitchFamily="18" charset="0"/>
            </a:endParaRPr>
          </a:p>
          <a:p>
            <a:pPr defTabSz="911225">
              <a:buFont typeface="Wingdings" pitchFamily="2" charset="2"/>
              <a:buNone/>
            </a:pPr>
            <a:endParaRPr lang="en-US" sz="1000">
              <a:solidFill>
                <a:schemeClr val="tx2"/>
              </a:solidFill>
              <a:latin typeface="Times New Roman" pitchFamily="18" charset="0"/>
            </a:endParaRPr>
          </a:p>
          <a:p>
            <a:pPr defTabSz="911225">
              <a:buFont typeface="Wingdings" pitchFamily="2" charset="2"/>
              <a:buChar char="Ø"/>
            </a:pPr>
            <a:r>
              <a:rPr lang="en-US" sz="3200">
                <a:solidFill>
                  <a:schemeClr val="tx2"/>
                </a:solidFill>
                <a:latin typeface="Times New Roman" pitchFamily="18" charset="0"/>
              </a:rPr>
              <a:t> </a:t>
            </a:r>
            <a:r>
              <a:rPr lang="en-US" sz="3200" b="1">
                <a:solidFill>
                  <a:schemeClr val="tx2"/>
                </a:solidFill>
                <a:latin typeface="Times New Roman" pitchFamily="18" charset="0"/>
              </a:rPr>
              <a:t>Why  to Measure the Software ? </a:t>
            </a:r>
          </a:p>
          <a:p>
            <a:pPr defTabSz="911225">
              <a:buFont typeface="Wingdings" pitchFamily="2" charset="2"/>
              <a:buNone/>
            </a:pPr>
            <a:endParaRPr lang="en-US" sz="3200" b="1">
              <a:solidFill>
                <a:schemeClr val="tx2"/>
              </a:solidFill>
              <a:latin typeface="Times New Roman" pitchFamily="18" charset="0"/>
            </a:endParaRPr>
          </a:p>
          <a:p>
            <a:pPr marL="455613" lvl="1" defTabSz="911225">
              <a:buFont typeface="Wingdings" pitchFamily="2" charset="2"/>
              <a:buChar char="§"/>
            </a:pPr>
            <a:r>
              <a:rPr lang="en-US" sz="2800">
                <a:latin typeface="Times New Roman" pitchFamily="18" charset="0"/>
              </a:rPr>
              <a:t> To  gain insight  by providing  mechanisms  for</a:t>
            </a:r>
          </a:p>
          <a:p>
            <a:pPr marL="455613" lvl="1" defTabSz="911225">
              <a:buFont typeface="Wingdings" pitchFamily="2" charset="2"/>
              <a:buNone/>
            </a:pPr>
            <a:r>
              <a:rPr lang="en-US" sz="2800">
                <a:latin typeface="Times New Roman" pitchFamily="18" charset="0"/>
              </a:rPr>
              <a:t>   objective evaluation.</a:t>
            </a:r>
          </a:p>
          <a:p>
            <a:pPr marL="455613" lvl="1" defTabSz="911225">
              <a:buFont typeface="Wingdings" pitchFamily="2" charset="2"/>
              <a:buChar char="§"/>
            </a:pPr>
            <a:endParaRPr lang="en-US" sz="2800">
              <a:latin typeface="Times New Roman" pitchFamily="18" charset="0"/>
            </a:endParaRPr>
          </a:p>
          <a:p>
            <a:pPr marL="455613" lvl="1" defTabSz="911225">
              <a:buFont typeface="Wingdings" pitchFamily="2" charset="2"/>
              <a:buChar char="§"/>
            </a:pPr>
            <a:r>
              <a:rPr lang="en-US" sz="2800">
                <a:latin typeface="Times New Roman" pitchFamily="18" charset="0"/>
              </a:rPr>
              <a:t> To improve  understanding  of  particular entities   </a:t>
            </a:r>
          </a:p>
          <a:p>
            <a:pPr marL="455613" lvl="1" defTabSz="911225">
              <a:buFont typeface="Wingdings" pitchFamily="2" charset="2"/>
              <a:buNone/>
            </a:pPr>
            <a:r>
              <a:rPr lang="en-US" sz="2800">
                <a:latin typeface="Times New Roman" pitchFamily="18" charset="0"/>
              </a:rPr>
              <a:t>   and attributes</a:t>
            </a:r>
          </a:p>
          <a:p>
            <a:pPr marL="455613" lvl="1" defTabSz="911225">
              <a:buFont typeface="Wingdings" pitchFamily="2" charset="2"/>
              <a:buNone/>
            </a:pPr>
            <a:endParaRPr lang="en-US" sz="2800">
              <a:latin typeface="Times New Roman" pitchFamily="18"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xfrm>
            <a:off x="209550" y="1358900"/>
            <a:ext cx="8196263" cy="6226175"/>
          </a:xfrm>
        </p:spPr>
        <p:txBody>
          <a:bodyPr/>
          <a:lstStyle/>
          <a:p>
            <a:pPr marL="1143000" lvl="2" indent="-285750">
              <a:buFont typeface="Wingdings" pitchFamily="2" charset="2"/>
              <a:buChar char="Ø"/>
            </a:pPr>
            <a:r>
              <a:rPr lang="en-US" b="1" smtClean="0"/>
              <a:t> </a:t>
            </a:r>
            <a:r>
              <a:rPr lang="en-US" sz="2000" b="1" smtClean="0"/>
              <a:t>Developers</a:t>
            </a:r>
            <a:r>
              <a:rPr lang="en-US" sz="2000" smtClean="0"/>
              <a:t> measure software to check  whether</a:t>
            </a:r>
          </a:p>
          <a:p>
            <a:pPr marL="1600200" lvl="3">
              <a:buClr>
                <a:schemeClr val="tx1"/>
              </a:buClr>
              <a:buFont typeface="Wingdings" pitchFamily="2" charset="2"/>
              <a:buChar char="§"/>
            </a:pPr>
            <a:r>
              <a:rPr lang="en-US" smtClean="0"/>
              <a:t>	Requirements are  consistent and complete.</a:t>
            </a:r>
          </a:p>
          <a:p>
            <a:pPr marL="1600200" lvl="3">
              <a:buClr>
                <a:schemeClr val="tx1"/>
              </a:buClr>
              <a:buFont typeface="Wingdings" pitchFamily="2" charset="2"/>
              <a:buChar char="§"/>
            </a:pPr>
            <a:r>
              <a:rPr lang="en-US" smtClean="0"/>
              <a:t>	Design  is of  high quality.</a:t>
            </a:r>
          </a:p>
          <a:p>
            <a:pPr marL="1600200" lvl="3">
              <a:buClr>
                <a:schemeClr val="tx1"/>
              </a:buClr>
              <a:buFont typeface="Wingdings" pitchFamily="2" charset="2"/>
              <a:buChar char="§"/>
            </a:pPr>
            <a:r>
              <a:rPr lang="en-US" smtClean="0"/>
              <a:t>	Code is  ready to be tested.</a:t>
            </a:r>
          </a:p>
          <a:p>
            <a:pPr marL="1143000" lvl="2" indent="-285750">
              <a:buFont typeface="Wingdings" pitchFamily="2" charset="2"/>
              <a:buChar char="Ø"/>
            </a:pPr>
            <a:r>
              <a:rPr lang="en-US" b="1" smtClean="0"/>
              <a:t> </a:t>
            </a:r>
            <a:r>
              <a:rPr lang="en-US" sz="2000" b="1" smtClean="0"/>
              <a:t>Project  Managers</a:t>
            </a:r>
            <a:r>
              <a:rPr lang="en-US" sz="2000" smtClean="0"/>
              <a:t> measure software to</a:t>
            </a:r>
          </a:p>
          <a:p>
            <a:pPr marL="1600200" lvl="3">
              <a:buClr>
                <a:schemeClr val="tx1"/>
              </a:buClr>
              <a:buFont typeface="Wingdings" pitchFamily="2" charset="2"/>
              <a:buChar char="§"/>
            </a:pPr>
            <a:r>
              <a:rPr lang="en-US" smtClean="0"/>
              <a:t>	Decide about  delivery date (Schedule).</a:t>
            </a:r>
          </a:p>
          <a:p>
            <a:pPr marL="1600200" lvl="3">
              <a:buClr>
                <a:schemeClr val="tx1"/>
              </a:buClr>
              <a:buFont typeface="Wingdings" pitchFamily="2" charset="2"/>
              <a:buChar char="§"/>
            </a:pPr>
            <a:r>
              <a:rPr lang="en-US" smtClean="0"/>
              <a:t>	Check the Budget.</a:t>
            </a:r>
          </a:p>
          <a:p>
            <a:pPr marL="1600200" lvl="3">
              <a:buClr>
                <a:schemeClr val="tx1"/>
              </a:buClr>
              <a:buFont typeface="Wingdings" pitchFamily="2" charset="2"/>
              <a:buChar char="§"/>
            </a:pPr>
            <a:r>
              <a:rPr lang="en-US" smtClean="0"/>
              <a:t>	Evaluate Attributes of process  and product.</a:t>
            </a:r>
          </a:p>
          <a:p>
            <a:pPr marL="1143000" lvl="2" indent="-285750">
              <a:buFont typeface="Wingdings" pitchFamily="2" charset="2"/>
              <a:buChar char="Ø"/>
            </a:pPr>
            <a:r>
              <a:rPr lang="en-US" b="1" smtClean="0"/>
              <a:t> Customers</a:t>
            </a:r>
            <a:r>
              <a:rPr lang="en-US" smtClean="0"/>
              <a:t> measure software to check</a:t>
            </a:r>
          </a:p>
          <a:p>
            <a:pPr marL="1600200" lvl="3">
              <a:buClr>
                <a:schemeClr val="tx1"/>
              </a:buClr>
              <a:buFont typeface="Wingdings" pitchFamily="2" charset="2"/>
              <a:buChar char="§"/>
            </a:pPr>
            <a:r>
              <a:rPr lang="en-US" smtClean="0"/>
              <a:t>	Whether Requirements are  met ?</a:t>
            </a:r>
          </a:p>
          <a:p>
            <a:pPr marL="1600200" lvl="3">
              <a:buClr>
                <a:schemeClr val="tx1"/>
              </a:buClr>
              <a:buFont typeface="Wingdings" pitchFamily="2" charset="2"/>
              <a:buChar char="§"/>
            </a:pPr>
            <a:r>
              <a:rPr lang="en-US" smtClean="0"/>
              <a:t>	Quality of the  product.</a:t>
            </a:r>
          </a:p>
          <a:p>
            <a:pPr marL="1600200" lvl="3">
              <a:buClr>
                <a:schemeClr val="tx1"/>
              </a:buClr>
              <a:buFont typeface="Wingdings" pitchFamily="2" charset="2"/>
              <a:buChar char="§"/>
            </a:pPr>
            <a:r>
              <a:rPr lang="en-US" smtClean="0"/>
              <a:t>	Attributes of the  final product.</a:t>
            </a:r>
          </a:p>
          <a:p>
            <a:pPr marL="1143000" lvl="2" indent="-285750">
              <a:buFont typeface="Wingdings" pitchFamily="2" charset="2"/>
              <a:buChar char="Ø"/>
            </a:pPr>
            <a:r>
              <a:rPr lang="en-US" b="1" smtClean="0"/>
              <a:t> Maintainers</a:t>
            </a:r>
            <a:r>
              <a:rPr lang="en-US" smtClean="0"/>
              <a:t> measure software to decide</a:t>
            </a:r>
          </a:p>
          <a:p>
            <a:pPr marL="1600200" lvl="3">
              <a:buClr>
                <a:schemeClr val="tx1"/>
              </a:buClr>
              <a:buFont typeface="Wingdings" pitchFamily="2" charset="2"/>
              <a:buChar char="§"/>
            </a:pPr>
            <a:r>
              <a:rPr lang="en-US" smtClean="0"/>
              <a:t>	What  to be  up-graded and improved ?</a:t>
            </a:r>
          </a:p>
          <a:p>
            <a:pPr marL="1600200" lvl="3">
              <a:buClr>
                <a:schemeClr val="tx1"/>
              </a:buClr>
              <a:buFont typeface="Wingdings" pitchFamily="2" charset="2"/>
              <a:buChar char="§"/>
            </a:pPr>
            <a:r>
              <a:rPr lang="en-US" smtClean="0"/>
              <a:t>	Aspects  of adaptability.</a:t>
            </a:r>
            <a:endParaRPr lang="en-US" sz="1600" smtClean="0"/>
          </a:p>
          <a:p>
            <a:pPr marL="342900" indent="-342900">
              <a:buFont typeface="Zapf Dingbats" charset="2"/>
              <a:buNone/>
            </a:pPr>
            <a:r>
              <a:rPr lang="en-US" sz="400" smtClean="0"/>
              <a:t>  </a:t>
            </a:r>
          </a:p>
          <a:p>
            <a:pPr marL="342900" indent="-342900">
              <a:buFont typeface="Zapf Dingbats" charset="2"/>
              <a:buNone/>
            </a:pPr>
            <a:endParaRPr lang="en-US" sz="400" smtClean="0"/>
          </a:p>
          <a:p>
            <a:pPr marL="342900" indent="-342900">
              <a:buFont typeface="Zapf Dingbats" charset="2"/>
              <a:buNone/>
            </a:pPr>
            <a:r>
              <a:rPr lang="en-US" sz="400" smtClean="0"/>
              <a:t>         </a:t>
            </a:r>
          </a:p>
          <a:p>
            <a:pPr marL="342900" indent="-342900">
              <a:buFont typeface="Zapf Dingbats" charset="2"/>
              <a:buNone/>
            </a:pPr>
            <a:r>
              <a:rPr lang="en-US" sz="400" smtClean="0"/>
              <a:t>  </a:t>
            </a:r>
          </a:p>
        </p:txBody>
      </p:sp>
      <p:sp>
        <p:nvSpPr>
          <p:cNvPr id="4099" name="Rectangle 3"/>
          <p:cNvSpPr>
            <a:spLocks noChangeArrowheads="1"/>
          </p:cNvSpPr>
          <p:nvPr/>
        </p:nvSpPr>
        <p:spPr bwMode="auto">
          <a:xfrm>
            <a:off x="1428750" y="330200"/>
            <a:ext cx="5638800" cy="579438"/>
          </a:xfrm>
          <a:prstGeom prst="rect">
            <a:avLst/>
          </a:prstGeom>
          <a:noFill/>
          <a:ln w="12700">
            <a:noFill/>
            <a:miter lim="800000"/>
            <a:headEnd/>
            <a:tailEnd/>
          </a:ln>
        </p:spPr>
        <p:txBody>
          <a:bodyPr>
            <a:spAutoFit/>
          </a:bodyPr>
          <a:lstStyle/>
          <a:p>
            <a:pPr algn="ctr"/>
            <a:r>
              <a:rPr lang="en-US" sz="3200" b="1" dirty="0">
                <a:solidFill>
                  <a:schemeClr val="tx2"/>
                </a:solidFill>
              </a:rPr>
              <a:t>Software Measurement</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subTitle" idx="1"/>
          </p:nvPr>
        </p:nvSpPr>
        <p:spPr>
          <a:xfrm>
            <a:off x="285750" y="682625"/>
            <a:ext cx="8499475" cy="6149975"/>
          </a:xfrm>
        </p:spPr>
        <p:txBody>
          <a:bodyPr/>
          <a:lstStyle/>
          <a:p>
            <a:pPr>
              <a:lnSpc>
                <a:spcPct val="80000"/>
              </a:lnSpc>
              <a:buClr>
                <a:schemeClr val="tx1"/>
              </a:buClr>
              <a:buFont typeface="Wingdings" pitchFamily="2" charset="2"/>
              <a:buNone/>
            </a:pPr>
            <a:r>
              <a:rPr lang="en-US" b="1" dirty="0" smtClean="0"/>
              <a:t>Software  Measurement Objectives</a:t>
            </a:r>
          </a:p>
          <a:p>
            <a:pPr algn="l">
              <a:lnSpc>
                <a:spcPct val="80000"/>
              </a:lnSpc>
              <a:buClr>
                <a:schemeClr val="tx1"/>
              </a:buClr>
              <a:buFont typeface="Wingdings" pitchFamily="2" charset="2"/>
              <a:buNone/>
            </a:pPr>
            <a:endParaRPr lang="en-US" b="1" dirty="0" smtClean="0"/>
          </a:p>
          <a:p>
            <a:pPr lvl="1" indent="122238" algn="l">
              <a:buFont typeface="Wingdings" pitchFamily="2" charset="2"/>
              <a:buChar char="§"/>
            </a:pPr>
            <a:r>
              <a:rPr lang="en-US" dirty="0" smtClean="0"/>
              <a:t>  </a:t>
            </a:r>
            <a:r>
              <a:rPr lang="en-US" sz="2800" dirty="0" smtClean="0"/>
              <a:t>Indicate  quality  of  the Software.</a:t>
            </a:r>
          </a:p>
          <a:p>
            <a:pPr lvl="1" indent="122238" algn="l">
              <a:buFont typeface="Wingdings" pitchFamily="2" charset="2"/>
              <a:buChar char="§"/>
            </a:pPr>
            <a:r>
              <a:rPr lang="en-US" sz="2800" dirty="0" smtClean="0"/>
              <a:t>  Assess the  productivity  of the  people.</a:t>
            </a:r>
          </a:p>
          <a:p>
            <a:pPr marL="800100" lvl="1" indent="-342900" algn="l">
              <a:buFont typeface="Wingdings" pitchFamily="2" charset="2"/>
              <a:buChar char="§"/>
            </a:pPr>
            <a:r>
              <a:rPr lang="en-US" sz="2800" dirty="0" smtClean="0"/>
              <a:t>Assess benefits  derived  from new methods and tools. </a:t>
            </a:r>
          </a:p>
          <a:p>
            <a:pPr lvl="1" indent="122238" algn="l">
              <a:buFont typeface="Wingdings" pitchFamily="2" charset="2"/>
              <a:buChar char="§"/>
            </a:pPr>
            <a:r>
              <a:rPr lang="en-US" sz="2800" dirty="0" smtClean="0"/>
              <a:t>  Form  baseline  for  future  estimation.</a:t>
            </a:r>
          </a:p>
          <a:p>
            <a:pPr lvl="1" indent="122238" algn="l">
              <a:buFont typeface="Wingdings" pitchFamily="2" charset="2"/>
              <a:buChar char="§"/>
            </a:pPr>
            <a:r>
              <a:rPr lang="en-US" sz="2800" dirty="0" smtClean="0"/>
              <a:t>  Justifications  for  new  tools  and training. </a:t>
            </a:r>
          </a:p>
          <a:p>
            <a:pPr lvl="1" indent="122238" algn="l">
              <a:buFont typeface="Wingdings" pitchFamily="2" charset="2"/>
              <a:buChar char="§"/>
            </a:pPr>
            <a:r>
              <a:rPr lang="en-US" sz="2800" dirty="0" smtClean="0"/>
              <a:t>  To  ensure  control  in project management.</a:t>
            </a:r>
          </a:p>
          <a:p>
            <a:pPr lvl="1" indent="122238" algn="l"/>
            <a:r>
              <a:rPr lang="en-US" sz="2800" dirty="0" smtClean="0"/>
              <a:t> </a:t>
            </a:r>
          </a:p>
          <a:p>
            <a:pPr lvl="1" indent="-50800">
              <a:buFont typeface="Wingdings" pitchFamily="2" charset="2"/>
              <a:buNone/>
            </a:pPr>
            <a:r>
              <a:rPr lang="en-US" sz="2800" i="1" dirty="0" smtClean="0"/>
              <a:t>“You can not control  what you  can not measure”         				-  </a:t>
            </a:r>
            <a:r>
              <a:rPr lang="en-US" sz="2800" i="1" dirty="0" err="1" smtClean="0"/>
              <a:t>DeMarco</a:t>
            </a:r>
            <a:r>
              <a:rPr lang="en-US" sz="2800" i="1" dirty="0" smtClean="0"/>
              <a:t> (1982)</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438150" y="673100"/>
            <a:ext cx="8043863" cy="5867400"/>
          </a:xfrm>
        </p:spPr>
        <p:txBody>
          <a:bodyPr/>
          <a:lstStyle/>
          <a:p>
            <a:pPr algn="ctr">
              <a:lnSpc>
                <a:spcPct val="80000"/>
              </a:lnSpc>
              <a:buClr>
                <a:schemeClr val="tx1"/>
              </a:buClr>
              <a:buFont typeface="Wingdings" pitchFamily="2" charset="2"/>
              <a:buNone/>
            </a:pPr>
            <a:r>
              <a:rPr lang="en-US" sz="2300" b="1" dirty="0" smtClean="0"/>
              <a:t> </a:t>
            </a:r>
            <a:r>
              <a:rPr lang="en-US" sz="3600" b="1" dirty="0" smtClean="0"/>
              <a:t>What  to Measure ?</a:t>
            </a:r>
          </a:p>
          <a:p>
            <a:pPr>
              <a:lnSpc>
                <a:spcPct val="80000"/>
              </a:lnSpc>
              <a:buClr>
                <a:schemeClr val="tx1"/>
              </a:buClr>
              <a:buFont typeface="Wingdings" pitchFamily="2" charset="2"/>
              <a:buNone/>
            </a:pPr>
            <a:endParaRPr lang="en-US" sz="2300" b="1" dirty="0" smtClean="0"/>
          </a:p>
          <a:p>
            <a:pPr lvl="1">
              <a:lnSpc>
                <a:spcPct val="80000"/>
              </a:lnSpc>
              <a:buFont typeface="Wingdings" pitchFamily="2" charset="2"/>
              <a:buChar char="§"/>
            </a:pPr>
            <a:endParaRPr lang="en-US" sz="2100" dirty="0" smtClean="0"/>
          </a:p>
          <a:p>
            <a:pPr lvl="1">
              <a:buFont typeface="Wingdings" pitchFamily="2" charset="2"/>
              <a:buChar char="§"/>
            </a:pPr>
            <a:r>
              <a:rPr lang="en-US" sz="2100" dirty="0" smtClean="0"/>
              <a:t> </a:t>
            </a:r>
            <a:r>
              <a:rPr lang="en-US" sz="2800" dirty="0" smtClean="0"/>
              <a:t>Size</a:t>
            </a:r>
          </a:p>
          <a:p>
            <a:pPr lvl="1">
              <a:buFont typeface="Wingdings" pitchFamily="2" charset="2"/>
              <a:buChar char="§"/>
            </a:pPr>
            <a:r>
              <a:rPr lang="en-US" sz="2800" dirty="0" smtClean="0"/>
              <a:t> Complexity</a:t>
            </a:r>
          </a:p>
          <a:p>
            <a:pPr lvl="1">
              <a:buFont typeface="Wingdings" pitchFamily="2" charset="2"/>
              <a:buChar char="§"/>
            </a:pPr>
            <a:r>
              <a:rPr lang="en-US" sz="2800" dirty="0" smtClean="0"/>
              <a:t> Reliability</a:t>
            </a:r>
          </a:p>
          <a:p>
            <a:pPr lvl="1">
              <a:buFont typeface="Wingdings" pitchFamily="2" charset="2"/>
              <a:buChar char="§"/>
            </a:pPr>
            <a:r>
              <a:rPr lang="en-US" sz="2800" dirty="0" smtClean="0"/>
              <a:t> Quality</a:t>
            </a:r>
          </a:p>
          <a:p>
            <a:pPr lvl="1">
              <a:buFont typeface="Wingdings" pitchFamily="2" charset="2"/>
              <a:buChar char="§"/>
            </a:pPr>
            <a:r>
              <a:rPr lang="en-US" sz="2800" dirty="0" smtClean="0"/>
              <a:t> Coupling  and Cohesion</a:t>
            </a:r>
          </a:p>
          <a:p>
            <a:pPr lvl="1">
              <a:buFont typeface="Wingdings" pitchFamily="2" charset="2"/>
              <a:buChar char="§"/>
            </a:pPr>
            <a:r>
              <a:rPr lang="en-US" sz="2800" dirty="0" smtClean="0"/>
              <a:t> Cost</a:t>
            </a:r>
          </a:p>
          <a:p>
            <a:pPr lvl="1">
              <a:buFont typeface="Wingdings" pitchFamily="2" charset="2"/>
              <a:buChar char="§"/>
            </a:pPr>
            <a:r>
              <a:rPr lang="en-US" sz="2800" dirty="0" smtClean="0"/>
              <a:t> Duration</a:t>
            </a:r>
          </a:p>
          <a:p>
            <a:pPr lvl="1">
              <a:buFont typeface="Wingdings" pitchFamily="2" charset="2"/>
              <a:buChar char="§"/>
            </a:pPr>
            <a:r>
              <a:rPr lang="en-US" sz="2800" dirty="0" smtClean="0"/>
              <a:t> Efforts</a:t>
            </a:r>
            <a:r>
              <a:rPr lang="en-US" dirty="0" smtClean="0"/>
              <a:t>	</a:t>
            </a:r>
          </a:p>
          <a:p>
            <a:pPr>
              <a:lnSpc>
                <a:spcPct val="80000"/>
              </a:lnSpc>
              <a:buFont typeface="Zapf Dingbats" charset="2"/>
              <a:buNone/>
            </a:pPr>
            <a:r>
              <a:rPr lang="en-US" sz="2300" dirty="0" smtClean="0"/>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sz="3600" dirty="0"/>
              <a:t>The Implementation Phase</a:t>
            </a:r>
          </a:p>
        </p:txBody>
      </p:sp>
      <p:sp>
        <p:nvSpPr>
          <p:cNvPr id="149507" name="Rectangle 3"/>
          <p:cNvSpPr>
            <a:spLocks noGrp="1" noChangeArrowheads="1"/>
          </p:cNvSpPr>
          <p:nvPr>
            <p:ph type="body" idx="1"/>
          </p:nvPr>
        </p:nvSpPr>
        <p:spPr>
          <a:xfrm>
            <a:off x="409546" y="1416036"/>
            <a:ext cx="8348692" cy="4675208"/>
          </a:xfrm>
        </p:spPr>
        <p:txBody>
          <a:bodyPr/>
          <a:lstStyle/>
          <a:p>
            <a:pPr algn="just">
              <a:spcAft>
                <a:spcPts val="600"/>
              </a:spcAft>
              <a:buFont typeface="Zapf Dingbats" charset="2"/>
              <a:buBlip>
                <a:blip r:embed="rId2"/>
              </a:buBlip>
            </a:pPr>
            <a:r>
              <a:rPr lang="en-US" sz="2800" b="1" dirty="0">
                <a:solidFill>
                  <a:schemeClr val="accent2"/>
                </a:solidFill>
                <a:cs typeface="Times New Roman" pitchFamily="18" charset="0"/>
              </a:rPr>
              <a:t>Primary objectives</a:t>
            </a:r>
            <a:r>
              <a:rPr lang="en-US" sz="2800" dirty="0">
                <a:cs typeface="Times New Roman" pitchFamily="18" charset="0"/>
              </a:rPr>
              <a:t> are to ensure </a:t>
            </a:r>
            <a:r>
              <a:rPr lang="en-US" sz="2800" dirty="0" smtClean="0">
                <a:cs typeface="Times New Roman" pitchFamily="18" charset="0"/>
              </a:rPr>
              <a:t>that </a:t>
            </a:r>
            <a:r>
              <a:rPr lang="en-US" sz="2800" dirty="0" smtClean="0"/>
              <a:t>System </a:t>
            </a:r>
            <a:r>
              <a:rPr lang="en-US" sz="2800" dirty="0"/>
              <a:t>is built, tested and installed (actual programming of the system</a:t>
            </a:r>
            <a:r>
              <a:rPr lang="en-US" sz="2800" dirty="0" smtClean="0"/>
              <a:t>).</a:t>
            </a:r>
            <a:endParaRPr lang="en-US" sz="2800" dirty="0"/>
          </a:p>
          <a:p>
            <a:pPr algn="just">
              <a:spcAft>
                <a:spcPts val="600"/>
              </a:spcAft>
              <a:buFont typeface="Zapf Dingbats" charset="2"/>
              <a:buBlip>
                <a:blip r:embed="rId2"/>
              </a:buBlip>
            </a:pPr>
            <a:r>
              <a:rPr lang="en-US" sz="2800" dirty="0">
                <a:cs typeface="Times New Roman" pitchFamily="18" charset="0"/>
              </a:rPr>
              <a:t>The implementation phase includes </a:t>
            </a:r>
            <a:r>
              <a:rPr lang="en-US" sz="2800" b="1" dirty="0">
                <a:solidFill>
                  <a:schemeClr val="accent2"/>
                </a:solidFill>
                <a:cs typeface="Times New Roman" pitchFamily="18" charset="0"/>
              </a:rPr>
              <a:t>six activities</a:t>
            </a:r>
            <a:r>
              <a:rPr lang="en-US" sz="2800" dirty="0">
                <a:cs typeface="Times New Roman" pitchFamily="18" charset="0"/>
              </a:rPr>
              <a:t>:</a:t>
            </a:r>
          </a:p>
          <a:p>
            <a:pPr lvl="1" algn="just">
              <a:spcAft>
                <a:spcPts val="600"/>
              </a:spcAft>
              <a:buFontTx/>
              <a:buBlip>
                <a:blip r:embed="rId3"/>
              </a:buBlip>
            </a:pPr>
            <a:r>
              <a:rPr lang="en-US" sz="2800" dirty="0"/>
              <a:t>Construct software </a:t>
            </a:r>
            <a:r>
              <a:rPr lang="en-US" sz="2800" dirty="0" smtClean="0"/>
              <a:t>components.</a:t>
            </a:r>
            <a:endParaRPr lang="en-US" sz="2800" dirty="0"/>
          </a:p>
          <a:p>
            <a:pPr lvl="1" algn="just">
              <a:spcAft>
                <a:spcPts val="600"/>
              </a:spcAft>
              <a:buFontTx/>
              <a:buBlip>
                <a:blip r:embed="rId3"/>
              </a:buBlip>
            </a:pPr>
            <a:r>
              <a:rPr lang="en-US" sz="2800" dirty="0"/>
              <a:t>Verify and </a:t>
            </a:r>
            <a:r>
              <a:rPr lang="en-US" sz="2800" dirty="0" smtClean="0"/>
              <a:t>test.</a:t>
            </a:r>
          </a:p>
          <a:p>
            <a:pPr lvl="1" algn="just">
              <a:spcAft>
                <a:spcPts val="600"/>
              </a:spcAft>
              <a:buFontTx/>
              <a:buBlip>
                <a:blip r:embed="rId3"/>
              </a:buBlip>
            </a:pPr>
            <a:r>
              <a:rPr lang="en-US" sz="2800" dirty="0" smtClean="0"/>
              <a:t>Develop </a:t>
            </a:r>
            <a:r>
              <a:rPr lang="en-US" sz="2800" dirty="0"/>
              <a:t>prototypes for </a:t>
            </a:r>
            <a:r>
              <a:rPr lang="en-US" sz="2800" dirty="0" smtClean="0"/>
              <a:t>tuning.</a:t>
            </a:r>
            <a:endParaRPr lang="en-US" sz="2800" dirty="0"/>
          </a:p>
          <a:p>
            <a:pPr lvl="1" algn="just">
              <a:spcAft>
                <a:spcPts val="600"/>
              </a:spcAft>
              <a:buFontTx/>
              <a:buBlip>
                <a:blip r:embed="rId3"/>
              </a:buBlip>
            </a:pPr>
            <a:r>
              <a:rPr lang="en-US" sz="2800" dirty="0"/>
              <a:t>Train and document</a:t>
            </a:r>
          </a:p>
          <a:p>
            <a:pPr lvl="1" algn="just">
              <a:spcAft>
                <a:spcPts val="600"/>
              </a:spcAft>
              <a:buFontTx/>
              <a:buBlip>
                <a:blip r:embed="rId3"/>
              </a:buBlip>
            </a:pPr>
            <a:r>
              <a:rPr lang="en-US" sz="2800" dirty="0"/>
              <a:t>Install the </a:t>
            </a:r>
            <a:r>
              <a:rPr lang="en-US" sz="2800" dirty="0" smtClean="0"/>
              <a:t>system.</a:t>
            </a:r>
            <a:endParaRPr lang="en-CA" sz="2800" dirty="0"/>
          </a:p>
          <a:p>
            <a:pPr lvl="1">
              <a:buFontTx/>
              <a:buNone/>
            </a:pPr>
            <a:r>
              <a:rPr lang="en-IN" sz="2100" dirty="0" smtClean="0">
                <a:cs typeface="Times New Roman" pitchFamily="18" charset="0"/>
              </a:rPr>
              <a:t>.</a:t>
            </a:r>
            <a:endParaRPr lang="en-US" sz="2100" dirty="0">
              <a:cs typeface="Times New Roman"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mtClean="0"/>
              <a:t>Function Points</a:t>
            </a:r>
          </a:p>
        </p:txBody>
      </p:sp>
      <p:grpSp>
        <p:nvGrpSpPr>
          <p:cNvPr id="2" name="Group 3"/>
          <p:cNvGrpSpPr>
            <a:grpSpLocks/>
          </p:cNvGrpSpPr>
          <p:nvPr/>
        </p:nvGrpSpPr>
        <p:grpSpPr bwMode="auto">
          <a:xfrm>
            <a:off x="590550" y="1511300"/>
            <a:ext cx="8001000" cy="5181600"/>
            <a:chOff x="-3" y="-3"/>
            <a:chExt cx="3876" cy="2858"/>
          </a:xfrm>
        </p:grpSpPr>
        <p:grpSp>
          <p:nvGrpSpPr>
            <p:cNvPr id="3" name="Group 4"/>
            <p:cNvGrpSpPr>
              <a:grpSpLocks/>
            </p:cNvGrpSpPr>
            <p:nvPr/>
          </p:nvGrpSpPr>
          <p:grpSpPr bwMode="auto">
            <a:xfrm>
              <a:off x="0" y="0"/>
              <a:ext cx="3870" cy="2852"/>
              <a:chOff x="0" y="0"/>
              <a:chExt cx="3870" cy="2852"/>
            </a:xfrm>
          </p:grpSpPr>
          <p:grpSp>
            <p:nvGrpSpPr>
              <p:cNvPr id="4" name="Group 5"/>
              <p:cNvGrpSpPr>
                <a:grpSpLocks/>
              </p:cNvGrpSpPr>
              <p:nvPr/>
            </p:nvGrpSpPr>
            <p:grpSpPr bwMode="auto">
              <a:xfrm>
                <a:off x="0" y="0"/>
                <a:ext cx="1232" cy="319"/>
                <a:chOff x="0" y="0"/>
                <a:chExt cx="1232" cy="319"/>
              </a:xfrm>
            </p:grpSpPr>
            <p:sp>
              <p:nvSpPr>
                <p:cNvPr id="76972" name="Rectangle 6"/>
                <p:cNvSpPr>
                  <a:spLocks noChangeArrowheads="1"/>
                </p:cNvSpPr>
                <p:nvPr/>
              </p:nvSpPr>
              <p:spPr bwMode="auto">
                <a:xfrm>
                  <a:off x="42" y="42"/>
                  <a:ext cx="1148"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Parameter</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73" name="Rectangle 7"/>
                <p:cNvSpPr>
                  <a:spLocks noChangeArrowheads="1"/>
                </p:cNvSpPr>
                <p:nvPr/>
              </p:nvSpPr>
              <p:spPr bwMode="auto">
                <a:xfrm>
                  <a:off x="0" y="0"/>
                  <a:ext cx="1232" cy="319"/>
                </a:xfrm>
                <a:prstGeom prst="rect">
                  <a:avLst/>
                </a:prstGeom>
                <a:noFill/>
                <a:ln w="7">
                  <a:solidFill>
                    <a:srgbClr val="A0A0A0"/>
                  </a:solidFill>
                  <a:miter lim="800000"/>
                  <a:headEnd/>
                  <a:tailEnd/>
                </a:ln>
              </p:spPr>
              <p:txBody>
                <a:bodyPr/>
                <a:lstStyle/>
                <a:p>
                  <a:endParaRPr lang="en-US"/>
                </a:p>
              </p:txBody>
            </p:sp>
          </p:grpSp>
          <p:grpSp>
            <p:nvGrpSpPr>
              <p:cNvPr id="5" name="Group 8"/>
              <p:cNvGrpSpPr>
                <a:grpSpLocks/>
              </p:cNvGrpSpPr>
              <p:nvPr/>
            </p:nvGrpSpPr>
            <p:grpSpPr bwMode="auto">
              <a:xfrm>
                <a:off x="1232" y="0"/>
                <a:ext cx="578" cy="319"/>
                <a:chOff x="1232" y="0"/>
                <a:chExt cx="578" cy="319"/>
              </a:xfrm>
            </p:grpSpPr>
            <p:sp>
              <p:nvSpPr>
                <p:cNvPr id="76970" name="Rectangle 9"/>
                <p:cNvSpPr>
                  <a:spLocks noChangeArrowheads="1"/>
                </p:cNvSpPr>
                <p:nvPr/>
              </p:nvSpPr>
              <p:spPr bwMode="auto">
                <a:xfrm>
                  <a:off x="1274" y="42"/>
                  <a:ext cx="494"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Simple</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71" name="Rectangle 10"/>
                <p:cNvSpPr>
                  <a:spLocks noChangeArrowheads="1"/>
                </p:cNvSpPr>
                <p:nvPr/>
              </p:nvSpPr>
              <p:spPr bwMode="auto">
                <a:xfrm>
                  <a:off x="1232" y="0"/>
                  <a:ext cx="578" cy="319"/>
                </a:xfrm>
                <a:prstGeom prst="rect">
                  <a:avLst/>
                </a:prstGeom>
                <a:noFill/>
                <a:ln w="7">
                  <a:solidFill>
                    <a:srgbClr val="A0A0A0"/>
                  </a:solidFill>
                  <a:miter lim="800000"/>
                  <a:headEnd/>
                  <a:tailEnd/>
                </a:ln>
              </p:spPr>
              <p:txBody>
                <a:bodyPr/>
                <a:lstStyle/>
                <a:p>
                  <a:endParaRPr lang="en-US"/>
                </a:p>
              </p:txBody>
            </p:sp>
          </p:grpSp>
          <p:grpSp>
            <p:nvGrpSpPr>
              <p:cNvPr id="6" name="Group 11"/>
              <p:cNvGrpSpPr>
                <a:grpSpLocks/>
              </p:cNvGrpSpPr>
              <p:nvPr/>
            </p:nvGrpSpPr>
            <p:grpSpPr bwMode="auto">
              <a:xfrm>
                <a:off x="1810" y="0"/>
                <a:ext cx="174" cy="319"/>
                <a:chOff x="1810" y="0"/>
                <a:chExt cx="174" cy="319"/>
              </a:xfrm>
            </p:grpSpPr>
            <p:sp>
              <p:nvSpPr>
                <p:cNvPr id="76968" name="Rectangle 12"/>
                <p:cNvSpPr>
                  <a:spLocks noChangeArrowheads="1"/>
                </p:cNvSpPr>
                <p:nvPr/>
              </p:nvSpPr>
              <p:spPr bwMode="auto">
                <a:xfrm>
                  <a:off x="1852" y="42"/>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69" name="Rectangle 13"/>
                <p:cNvSpPr>
                  <a:spLocks noChangeArrowheads="1"/>
                </p:cNvSpPr>
                <p:nvPr/>
              </p:nvSpPr>
              <p:spPr bwMode="auto">
                <a:xfrm>
                  <a:off x="1810" y="0"/>
                  <a:ext cx="174" cy="319"/>
                </a:xfrm>
                <a:prstGeom prst="rect">
                  <a:avLst/>
                </a:prstGeom>
                <a:noFill/>
                <a:ln w="7">
                  <a:solidFill>
                    <a:srgbClr val="A0A0A0"/>
                  </a:solidFill>
                  <a:miter lim="800000"/>
                  <a:headEnd/>
                  <a:tailEnd/>
                </a:ln>
              </p:spPr>
              <p:txBody>
                <a:bodyPr/>
                <a:lstStyle/>
                <a:p>
                  <a:endParaRPr lang="en-US"/>
                </a:p>
              </p:txBody>
            </p:sp>
          </p:grpSp>
          <p:grpSp>
            <p:nvGrpSpPr>
              <p:cNvPr id="7" name="Group 14"/>
              <p:cNvGrpSpPr>
                <a:grpSpLocks/>
              </p:cNvGrpSpPr>
              <p:nvPr/>
            </p:nvGrpSpPr>
            <p:grpSpPr bwMode="auto">
              <a:xfrm>
                <a:off x="1984" y="0"/>
                <a:ext cx="579" cy="319"/>
                <a:chOff x="1984" y="0"/>
                <a:chExt cx="579" cy="319"/>
              </a:xfrm>
            </p:grpSpPr>
            <p:sp>
              <p:nvSpPr>
                <p:cNvPr id="76966" name="Rectangle 15"/>
                <p:cNvSpPr>
                  <a:spLocks noChangeArrowheads="1"/>
                </p:cNvSpPr>
                <p:nvPr/>
              </p:nvSpPr>
              <p:spPr bwMode="auto">
                <a:xfrm>
                  <a:off x="2026" y="42"/>
                  <a:ext cx="495"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Average</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67" name="Rectangle 16"/>
                <p:cNvSpPr>
                  <a:spLocks noChangeArrowheads="1"/>
                </p:cNvSpPr>
                <p:nvPr/>
              </p:nvSpPr>
              <p:spPr bwMode="auto">
                <a:xfrm>
                  <a:off x="1984" y="0"/>
                  <a:ext cx="579" cy="319"/>
                </a:xfrm>
                <a:prstGeom prst="rect">
                  <a:avLst/>
                </a:prstGeom>
                <a:noFill/>
                <a:ln w="7">
                  <a:solidFill>
                    <a:srgbClr val="A0A0A0"/>
                  </a:solidFill>
                  <a:miter lim="800000"/>
                  <a:headEnd/>
                  <a:tailEnd/>
                </a:ln>
              </p:spPr>
              <p:txBody>
                <a:bodyPr/>
                <a:lstStyle/>
                <a:p>
                  <a:endParaRPr lang="en-US"/>
                </a:p>
              </p:txBody>
            </p:sp>
          </p:grpSp>
          <p:grpSp>
            <p:nvGrpSpPr>
              <p:cNvPr id="8" name="Group 17"/>
              <p:cNvGrpSpPr>
                <a:grpSpLocks/>
              </p:cNvGrpSpPr>
              <p:nvPr/>
            </p:nvGrpSpPr>
            <p:grpSpPr bwMode="auto">
              <a:xfrm>
                <a:off x="2563" y="0"/>
                <a:ext cx="174" cy="319"/>
                <a:chOff x="2563" y="0"/>
                <a:chExt cx="174" cy="319"/>
              </a:xfrm>
            </p:grpSpPr>
            <p:sp>
              <p:nvSpPr>
                <p:cNvPr id="76964" name="Rectangle 18"/>
                <p:cNvSpPr>
                  <a:spLocks noChangeArrowheads="1"/>
                </p:cNvSpPr>
                <p:nvPr/>
              </p:nvSpPr>
              <p:spPr bwMode="auto">
                <a:xfrm>
                  <a:off x="2605" y="42"/>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65" name="Rectangle 19"/>
                <p:cNvSpPr>
                  <a:spLocks noChangeArrowheads="1"/>
                </p:cNvSpPr>
                <p:nvPr/>
              </p:nvSpPr>
              <p:spPr bwMode="auto">
                <a:xfrm>
                  <a:off x="2563" y="0"/>
                  <a:ext cx="174" cy="319"/>
                </a:xfrm>
                <a:prstGeom prst="rect">
                  <a:avLst/>
                </a:prstGeom>
                <a:noFill/>
                <a:ln w="7">
                  <a:solidFill>
                    <a:srgbClr val="A0A0A0"/>
                  </a:solidFill>
                  <a:miter lim="800000"/>
                  <a:headEnd/>
                  <a:tailEnd/>
                </a:ln>
              </p:spPr>
              <p:txBody>
                <a:bodyPr/>
                <a:lstStyle/>
                <a:p>
                  <a:endParaRPr lang="en-US"/>
                </a:p>
              </p:txBody>
            </p:sp>
          </p:grpSp>
          <p:grpSp>
            <p:nvGrpSpPr>
              <p:cNvPr id="9" name="Group 20"/>
              <p:cNvGrpSpPr>
                <a:grpSpLocks/>
              </p:cNvGrpSpPr>
              <p:nvPr/>
            </p:nvGrpSpPr>
            <p:grpSpPr bwMode="auto">
              <a:xfrm>
                <a:off x="2737" y="0"/>
                <a:ext cx="579" cy="319"/>
                <a:chOff x="2737" y="0"/>
                <a:chExt cx="579" cy="319"/>
              </a:xfrm>
            </p:grpSpPr>
            <p:sp>
              <p:nvSpPr>
                <p:cNvPr id="76962" name="Rectangle 21"/>
                <p:cNvSpPr>
                  <a:spLocks noChangeArrowheads="1"/>
                </p:cNvSpPr>
                <p:nvPr/>
              </p:nvSpPr>
              <p:spPr bwMode="auto">
                <a:xfrm>
                  <a:off x="2779" y="42"/>
                  <a:ext cx="495"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Complex</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63" name="Rectangle 22"/>
                <p:cNvSpPr>
                  <a:spLocks noChangeArrowheads="1"/>
                </p:cNvSpPr>
                <p:nvPr/>
              </p:nvSpPr>
              <p:spPr bwMode="auto">
                <a:xfrm>
                  <a:off x="2737" y="0"/>
                  <a:ext cx="579" cy="319"/>
                </a:xfrm>
                <a:prstGeom prst="rect">
                  <a:avLst/>
                </a:prstGeom>
                <a:noFill/>
                <a:ln w="7">
                  <a:solidFill>
                    <a:srgbClr val="A0A0A0"/>
                  </a:solidFill>
                  <a:miter lim="800000"/>
                  <a:headEnd/>
                  <a:tailEnd/>
                </a:ln>
              </p:spPr>
              <p:txBody>
                <a:bodyPr/>
                <a:lstStyle/>
                <a:p>
                  <a:endParaRPr lang="en-US"/>
                </a:p>
              </p:txBody>
            </p:sp>
          </p:grpSp>
          <p:grpSp>
            <p:nvGrpSpPr>
              <p:cNvPr id="10" name="Group 23"/>
              <p:cNvGrpSpPr>
                <a:grpSpLocks/>
              </p:cNvGrpSpPr>
              <p:nvPr/>
            </p:nvGrpSpPr>
            <p:grpSpPr bwMode="auto">
              <a:xfrm>
                <a:off x="3316" y="0"/>
                <a:ext cx="206" cy="319"/>
                <a:chOff x="3316" y="0"/>
                <a:chExt cx="206" cy="319"/>
              </a:xfrm>
            </p:grpSpPr>
            <p:sp>
              <p:nvSpPr>
                <p:cNvPr id="76960" name="Rectangle 24"/>
                <p:cNvSpPr>
                  <a:spLocks noChangeArrowheads="1"/>
                </p:cNvSpPr>
                <p:nvPr/>
              </p:nvSpPr>
              <p:spPr bwMode="auto">
                <a:xfrm>
                  <a:off x="3358" y="42"/>
                  <a:ext cx="122"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61" name="Rectangle 25"/>
                <p:cNvSpPr>
                  <a:spLocks noChangeArrowheads="1"/>
                </p:cNvSpPr>
                <p:nvPr/>
              </p:nvSpPr>
              <p:spPr bwMode="auto">
                <a:xfrm>
                  <a:off x="3316" y="0"/>
                  <a:ext cx="206" cy="319"/>
                </a:xfrm>
                <a:prstGeom prst="rect">
                  <a:avLst/>
                </a:prstGeom>
                <a:noFill/>
                <a:ln w="7">
                  <a:solidFill>
                    <a:srgbClr val="A0A0A0"/>
                  </a:solidFill>
                  <a:miter lim="800000"/>
                  <a:headEnd/>
                  <a:tailEnd/>
                </a:ln>
              </p:spPr>
              <p:txBody>
                <a:bodyPr/>
                <a:lstStyle/>
                <a:p>
                  <a:endParaRPr lang="en-US"/>
                </a:p>
              </p:txBody>
            </p:sp>
          </p:grpSp>
          <p:grpSp>
            <p:nvGrpSpPr>
              <p:cNvPr id="11" name="Group 26"/>
              <p:cNvGrpSpPr>
                <a:grpSpLocks/>
              </p:cNvGrpSpPr>
              <p:nvPr/>
            </p:nvGrpSpPr>
            <p:grpSpPr bwMode="auto">
              <a:xfrm>
                <a:off x="3522" y="0"/>
                <a:ext cx="348" cy="319"/>
                <a:chOff x="3522" y="0"/>
                <a:chExt cx="348" cy="319"/>
              </a:xfrm>
            </p:grpSpPr>
            <p:sp>
              <p:nvSpPr>
                <p:cNvPr id="76958" name="Rectangle 27"/>
                <p:cNvSpPr>
                  <a:spLocks noChangeArrowheads="1"/>
                </p:cNvSpPr>
                <p:nvPr/>
              </p:nvSpPr>
              <p:spPr bwMode="auto">
                <a:xfrm>
                  <a:off x="3564" y="42"/>
                  <a:ext cx="264"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F</a:t>
                  </a:r>
                  <a:r>
                    <a:rPr lang="en-US" sz="1200" baseline="-30000">
                      <a:latin typeface="Arial" charset="0"/>
                      <a:cs typeface="Arial" charset="0"/>
                    </a:rPr>
                    <a:t>i</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59" name="Rectangle 28"/>
                <p:cNvSpPr>
                  <a:spLocks noChangeArrowheads="1"/>
                </p:cNvSpPr>
                <p:nvPr/>
              </p:nvSpPr>
              <p:spPr bwMode="auto">
                <a:xfrm>
                  <a:off x="3522" y="0"/>
                  <a:ext cx="348" cy="319"/>
                </a:xfrm>
                <a:prstGeom prst="rect">
                  <a:avLst/>
                </a:prstGeom>
                <a:noFill/>
                <a:ln w="7">
                  <a:solidFill>
                    <a:srgbClr val="A0A0A0"/>
                  </a:solidFill>
                  <a:miter lim="800000"/>
                  <a:headEnd/>
                  <a:tailEnd/>
                </a:ln>
              </p:spPr>
              <p:txBody>
                <a:bodyPr/>
                <a:lstStyle/>
                <a:p>
                  <a:endParaRPr lang="en-US"/>
                </a:p>
              </p:txBody>
            </p:sp>
          </p:grpSp>
          <p:grpSp>
            <p:nvGrpSpPr>
              <p:cNvPr id="12" name="Group 29"/>
              <p:cNvGrpSpPr>
                <a:grpSpLocks/>
              </p:cNvGrpSpPr>
              <p:nvPr/>
            </p:nvGrpSpPr>
            <p:grpSpPr bwMode="auto">
              <a:xfrm>
                <a:off x="0" y="403"/>
                <a:ext cx="1232" cy="319"/>
                <a:chOff x="0" y="403"/>
                <a:chExt cx="1232" cy="319"/>
              </a:xfrm>
            </p:grpSpPr>
            <p:sp>
              <p:nvSpPr>
                <p:cNvPr id="76956" name="Rectangle 30"/>
                <p:cNvSpPr>
                  <a:spLocks noChangeArrowheads="1"/>
                </p:cNvSpPr>
                <p:nvPr/>
              </p:nvSpPr>
              <p:spPr bwMode="auto">
                <a:xfrm>
                  <a:off x="42" y="445"/>
                  <a:ext cx="1148" cy="235"/>
                </a:xfrm>
                <a:prstGeom prst="rect">
                  <a:avLst/>
                </a:prstGeom>
                <a:noFill/>
                <a:ln w="9525">
                  <a:noFill/>
                  <a:miter lim="800000"/>
                  <a:headEnd/>
                  <a:tailEnd/>
                </a:ln>
              </p:spPr>
              <p:txBody>
                <a:bodyPr lIns="91074" tIns="45537" rIns="91074" bIns="45537"/>
                <a:lstStyle/>
                <a:p>
                  <a:pPr defTabSz="911225" eaLnBrk="1" hangingPunct="1"/>
                  <a:r>
                    <a:rPr lang="en-US" sz="1200" dirty="0">
                      <a:latin typeface="Arial" charset="0"/>
                      <a:cs typeface="Arial" charset="0"/>
                    </a:rPr>
                    <a:t>Distinct </a:t>
                  </a:r>
                  <a:r>
                    <a:rPr lang="en-US" sz="1200" dirty="0" smtClean="0">
                      <a:latin typeface="Arial" charset="0"/>
                      <a:cs typeface="Arial" charset="0"/>
                    </a:rPr>
                    <a:t> input  items</a:t>
                  </a:r>
                  <a:endParaRPr lang="en-US" sz="1200" dirty="0">
                    <a:latin typeface="Times New Roman" pitchFamily="18" charset="0"/>
                    <a:cs typeface="Times New Roman" pitchFamily="18" charset="0"/>
                  </a:endParaRPr>
                </a:p>
                <a:p>
                  <a:pPr defTabSz="911225"/>
                  <a:endParaRPr lang="en-US" dirty="0">
                    <a:latin typeface="Times New Roman" pitchFamily="18" charset="0"/>
                  </a:endParaRPr>
                </a:p>
              </p:txBody>
            </p:sp>
            <p:sp>
              <p:nvSpPr>
                <p:cNvPr id="76957" name="Rectangle 31"/>
                <p:cNvSpPr>
                  <a:spLocks noChangeArrowheads="1"/>
                </p:cNvSpPr>
                <p:nvPr/>
              </p:nvSpPr>
              <p:spPr bwMode="auto">
                <a:xfrm>
                  <a:off x="0" y="403"/>
                  <a:ext cx="1232" cy="319"/>
                </a:xfrm>
                <a:prstGeom prst="rect">
                  <a:avLst/>
                </a:prstGeom>
                <a:noFill/>
                <a:ln w="7">
                  <a:solidFill>
                    <a:srgbClr val="A0A0A0"/>
                  </a:solidFill>
                  <a:miter lim="800000"/>
                  <a:headEnd/>
                  <a:tailEnd/>
                </a:ln>
              </p:spPr>
              <p:txBody>
                <a:bodyPr/>
                <a:lstStyle/>
                <a:p>
                  <a:endParaRPr lang="en-US"/>
                </a:p>
              </p:txBody>
            </p:sp>
          </p:grpSp>
          <p:grpSp>
            <p:nvGrpSpPr>
              <p:cNvPr id="13" name="Group 32"/>
              <p:cNvGrpSpPr>
                <a:grpSpLocks/>
              </p:cNvGrpSpPr>
              <p:nvPr/>
            </p:nvGrpSpPr>
            <p:grpSpPr bwMode="auto">
              <a:xfrm>
                <a:off x="1232" y="403"/>
                <a:ext cx="578" cy="319"/>
                <a:chOff x="1232" y="403"/>
                <a:chExt cx="578" cy="319"/>
              </a:xfrm>
            </p:grpSpPr>
            <p:sp>
              <p:nvSpPr>
                <p:cNvPr id="76954" name="Rectangle 33"/>
                <p:cNvSpPr>
                  <a:spLocks noChangeArrowheads="1"/>
                </p:cNvSpPr>
                <p:nvPr/>
              </p:nvSpPr>
              <p:spPr bwMode="auto">
                <a:xfrm>
                  <a:off x="1274" y="445"/>
                  <a:ext cx="494"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3(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55" name="Rectangle 34"/>
                <p:cNvSpPr>
                  <a:spLocks noChangeArrowheads="1"/>
                </p:cNvSpPr>
                <p:nvPr/>
              </p:nvSpPr>
              <p:spPr bwMode="auto">
                <a:xfrm>
                  <a:off x="1232" y="403"/>
                  <a:ext cx="578" cy="319"/>
                </a:xfrm>
                <a:prstGeom prst="rect">
                  <a:avLst/>
                </a:prstGeom>
                <a:noFill/>
                <a:ln w="7">
                  <a:solidFill>
                    <a:srgbClr val="A0A0A0"/>
                  </a:solidFill>
                  <a:miter lim="800000"/>
                  <a:headEnd/>
                  <a:tailEnd/>
                </a:ln>
              </p:spPr>
              <p:txBody>
                <a:bodyPr/>
                <a:lstStyle/>
                <a:p>
                  <a:endParaRPr lang="en-US"/>
                </a:p>
              </p:txBody>
            </p:sp>
          </p:grpSp>
          <p:grpSp>
            <p:nvGrpSpPr>
              <p:cNvPr id="14" name="Group 35"/>
              <p:cNvGrpSpPr>
                <a:grpSpLocks/>
              </p:cNvGrpSpPr>
              <p:nvPr/>
            </p:nvGrpSpPr>
            <p:grpSpPr bwMode="auto">
              <a:xfrm>
                <a:off x="1810" y="403"/>
                <a:ext cx="174" cy="319"/>
                <a:chOff x="1810" y="403"/>
                <a:chExt cx="174" cy="319"/>
              </a:xfrm>
            </p:grpSpPr>
            <p:sp>
              <p:nvSpPr>
                <p:cNvPr id="76952" name="Rectangle 36"/>
                <p:cNvSpPr>
                  <a:spLocks noChangeArrowheads="1"/>
                </p:cNvSpPr>
                <p:nvPr/>
              </p:nvSpPr>
              <p:spPr bwMode="auto">
                <a:xfrm>
                  <a:off x="1852" y="445"/>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53" name="Rectangle 37"/>
                <p:cNvSpPr>
                  <a:spLocks noChangeArrowheads="1"/>
                </p:cNvSpPr>
                <p:nvPr/>
              </p:nvSpPr>
              <p:spPr bwMode="auto">
                <a:xfrm>
                  <a:off x="1810" y="403"/>
                  <a:ext cx="174" cy="319"/>
                </a:xfrm>
                <a:prstGeom prst="rect">
                  <a:avLst/>
                </a:prstGeom>
                <a:noFill/>
                <a:ln w="7">
                  <a:solidFill>
                    <a:srgbClr val="A0A0A0"/>
                  </a:solidFill>
                  <a:miter lim="800000"/>
                  <a:headEnd/>
                  <a:tailEnd/>
                </a:ln>
              </p:spPr>
              <p:txBody>
                <a:bodyPr/>
                <a:lstStyle/>
                <a:p>
                  <a:endParaRPr lang="en-US"/>
                </a:p>
              </p:txBody>
            </p:sp>
          </p:grpSp>
          <p:grpSp>
            <p:nvGrpSpPr>
              <p:cNvPr id="15" name="Group 38"/>
              <p:cNvGrpSpPr>
                <a:grpSpLocks/>
              </p:cNvGrpSpPr>
              <p:nvPr/>
            </p:nvGrpSpPr>
            <p:grpSpPr bwMode="auto">
              <a:xfrm>
                <a:off x="1984" y="403"/>
                <a:ext cx="579" cy="319"/>
                <a:chOff x="1984" y="403"/>
                <a:chExt cx="579" cy="319"/>
              </a:xfrm>
            </p:grpSpPr>
            <p:sp>
              <p:nvSpPr>
                <p:cNvPr id="76950" name="Rectangle 39"/>
                <p:cNvSpPr>
                  <a:spLocks noChangeArrowheads="1"/>
                </p:cNvSpPr>
                <p:nvPr/>
              </p:nvSpPr>
              <p:spPr bwMode="auto">
                <a:xfrm>
                  <a:off x="2026" y="445"/>
                  <a:ext cx="495"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4(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51" name="Rectangle 40"/>
                <p:cNvSpPr>
                  <a:spLocks noChangeArrowheads="1"/>
                </p:cNvSpPr>
                <p:nvPr/>
              </p:nvSpPr>
              <p:spPr bwMode="auto">
                <a:xfrm>
                  <a:off x="1984" y="403"/>
                  <a:ext cx="579" cy="319"/>
                </a:xfrm>
                <a:prstGeom prst="rect">
                  <a:avLst/>
                </a:prstGeom>
                <a:noFill/>
                <a:ln w="7">
                  <a:solidFill>
                    <a:srgbClr val="A0A0A0"/>
                  </a:solidFill>
                  <a:miter lim="800000"/>
                  <a:headEnd/>
                  <a:tailEnd/>
                </a:ln>
              </p:spPr>
              <p:txBody>
                <a:bodyPr/>
                <a:lstStyle/>
                <a:p>
                  <a:endParaRPr lang="en-US"/>
                </a:p>
              </p:txBody>
            </p:sp>
          </p:grpSp>
          <p:grpSp>
            <p:nvGrpSpPr>
              <p:cNvPr id="16" name="Group 41"/>
              <p:cNvGrpSpPr>
                <a:grpSpLocks/>
              </p:cNvGrpSpPr>
              <p:nvPr/>
            </p:nvGrpSpPr>
            <p:grpSpPr bwMode="auto">
              <a:xfrm>
                <a:off x="2563" y="403"/>
                <a:ext cx="174" cy="319"/>
                <a:chOff x="2563" y="403"/>
                <a:chExt cx="174" cy="319"/>
              </a:xfrm>
            </p:grpSpPr>
            <p:sp>
              <p:nvSpPr>
                <p:cNvPr id="76948" name="Rectangle 42"/>
                <p:cNvSpPr>
                  <a:spLocks noChangeArrowheads="1"/>
                </p:cNvSpPr>
                <p:nvPr/>
              </p:nvSpPr>
              <p:spPr bwMode="auto">
                <a:xfrm>
                  <a:off x="2605" y="445"/>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49" name="Rectangle 43"/>
                <p:cNvSpPr>
                  <a:spLocks noChangeArrowheads="1"/>
                </p:cNvSpPr>
                <p:nvPr/>
              </p:nvSpPr>
              <p:spPr bwMode="auto">
                <a:xfrm>
                  <a:off x="2563" y="403"/>
                  <a:ext cx="174" cy="319"/>
                </a:xfrm>
                <a:prstGeom prst="rect">
                  <a:avLst/>
                </a:prstGeom>
                <a:noFill/>
                <a:ln w="7">
                  <a:solidFill>
                    <a:srgbClr val="A0A0A0"/>
                  </a:solidFill>
                  <a:miter lim="800000"/>
                  <a:headEnd/>
                  <a:tailEnd/>
                </a:ln>
              </p:spPr>
              <p:txBody>
                <a:bodyPr/>
                <a:lstStyle/>
                <a:p>
                  <a:endParaRPr lang="en-US"/>
                </a:p>
              </p:txBody>
            </p:sp>
          </p:grpSp>
          <p:grpSp>
            <p:nvGrpSpPr>
              <p:cNvPr id="17" name="Group 44"/>
              <p:cNvGrpSpPr>
                <a:grpSpLocks/>
              </p:cNvGrpSpPr>
              <p:nvPr/>
            </p:nvGrpSpPr>
            <p:grpSpPr bwMode="auto">
              <a:xfrm>
                <a:off x="2737" y="403"/>
                <a:ext cx="579" cy="319"/>
                <a:chOff x="2737" y="403"/>
                <a:chExt cx="579" cy="319"/>
              </a:xfrm>
            </p:grpSpPr>
            <p:sp>
              <p:nvSpPr>
                <p:cNvPr id="76946" name="Rectangle 45"/>
                <p:cNvSpPr>
                  <a:spLocks noChangeArrowheads="1"/>
                </p:cNvSpPr>
                <p:nvPr/>
              </p:nvSpPr>
              <p:spPr bwMode="auto">
                <a:xfrm>
                  <a:off x="2779" y="445"/>
                  <a:ext cx="495"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6(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47" name="Rectangle 46"/>
                <p:cNvSpPr>
                  <a:spLocks noChangeArrowheads="1"/>
                </p:cNvSpPr>
                <p:nvPr/>
              </p:nvSpPr>
              <p:spPr bwMode="auto">
                <a:xfrm>
                  <a:off x="2737" y="403"/>
                  <a:ext cx="579" cy="319"/>
                </a:xfrm>
                <a:prstGeom prst="rect">
                  <a:avLst/>
                </a:prstGeom>
                <a:noFill/>
                <a:ln w="7">
                  <a:solidFill>
                    <a:srgbClr val="A0A0A0"/>
                  </a:solidFill>
                  <a:miter lim="800000"/>
                  <a:headEnd/>
                  <a:tailEnd/>
                </a:ln>
              </p:spPr>
              <p:txBody>
                <a:bodyPr/>
                <a:lstStyle/>
                <a:p>
                  <a:endParaRPr lang="en-US"/>
                </a:p>
              </p:txBody>
            </p:sp>
          </p:grpSp>
          <p:grpSp>
            <p:nvGrpSpPr>
              <p:cNvPr id="18" name="Group 47"/>
              <p:cNvGrpSpPr>
                <a:grpSpLocks/>
              </p:cNvGrpSpPr>
              <p:nvPr/>
            </p:nvGrpSpPr>
            <p:grpSpPr bwMode="auto">
              <a:xfrm>
                <a:off x="3316" y="403"/>
                <a:ext cx="206" cy="319"/>
                <a:chOff x="3316" y="403"/>
                <a:chExt cx="206" cy="319"/>
              </a:xfrm>
            </p:grpSpPr>
            <p:sp>
              <p:nvSpPr>
                <p:cNvPr id="76944" name="Rectangle 48"/>
                <p:cNvSpPr>
                  <a:spLocks noChangeArrowheads="1"/>
                </p:cNvSpPr>
                <p:nvPr/>
              </p:nvSpPr>
              <p:spPr bwMode="auto">
                <a:xfrm>
                  <a:off x="3358" y="445"/>
                  <a:ext cx="122"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45" name="Rectangle 49"/>
                <p:cNvSpPr>
                  <a:spLocks noChangeArrowheads="1"/>
                </p:cNvSpPr>
                <p:nvPr/>
              </p:nvSpPr>
              <p:spPr bwMode="auto">
                <a:xfrm>
                  <a:off x="3316" y="403"/>
                  <a:ext cx="206" cy="319"/>
                </a:xfrm>
                <a:prstGeom prst="rect">
                  <a:avLst/>
                </a:prstGeom>
                <a:noFill/>
                <a:ln w="7">
                  <a:solidFill>
                    <a:srgbClr val="A0A0A0"/>
                  </a:solidFill>
                  <a:miter lim="800000"/>
                  <a:headEnd/>
                  <a:tailEnd/>
                </a:ln>
              </p:spPr>
              <p:txBody>
                <a:bodyPr/>
                <a:lstStyle/>
                <a:p>
                  <a:endParaRPr lang="en-US"/>
                </a:p>
              </p:txBody>
            </p:sp>
          </p:grpSp>
          <p:grpSp>
            <p:nvGrpSpPr>
              <p:cNvPr id="19" name="Group 50"/>
              <p:cNvGrpSpPr>
                <a:grpSpLocks/>
              </p:cNvGrpSpPr>
              <p:nvPr/>
            </p:nvGrpSpPr>
            <p:grpSpPr bwMode="auto">
              <a:xfrm>
                <a:off x="3522" y="403"/>
                <a:ext cx="348" cy="319"/>
                <a:chOff x="3522" y="403"/>
                <a:chExt cx="348" cy="319"/>
              </a:xfrm>
            </p:grpSpPr>
            <p:sp>
              <p:nvSpPr>
                <p:cNvPr id="76942" name="Rectangle 51"/>
                <p:cNvSpPr>
                  <a:spLocks noChangeArrowheads="1"/>
                </p:cNvSpPr>
                <p:nvPr/>
              </p:nvSpPr>
              <p:spPr bwMode="auto">
                <a:xfrm>
                  <a:off x="3564" y="445"/>
                  <a:ext cx="264"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43" name="Rectangle 52"/>
                <p:cNvSpPr>
                  <a:spLocks noChangeArrowheads="1"/>
                </p:cNvSpPr>
                <p:nvPr/>
              </p:nvSpPr>
              <p:spPr bwMode="auto">
                <a:xfrm>
                  <a:off x="3522" y="403"/>
                  <a:ext cx="348" cy="319"/>
                </a:xfrm>
                <a:prstGeom prst="rect">
                  <a:avLst/>
                </a:prstGeom>
                <a:noFill/>
                <a:ln w="7">
                  <a:solidFill>
                    <a:srgbClr val="A0A0A0"/>
                  </a:solidFill>
                  <a:miter lim="800000"/>
                  <a:headEnd/>
                  <a:tailEnd/>
                </a:ln>
              </p:spPr>
              <p:txBody>
                <a:bodyPr/>
                <a:lstStyle/>
                <a:p>
                  <a:endParaRPr lang="en-US"/>
                </a:p>
              </p:txBody>
            </p:sp>
          </p:grpSp>
          <p:grpSp>
            <p:nvGrpSpPr>
              <p:cNvPr id="20" name="Group 53"/>
              <p:cNvGrpSpPr>
                <a:grpSpLocks/>
              </p:cNvGrpSpPr>
              <p:nvPr/>
            </p:nvGrpSpPr>
            <p:grpSpPr bwMode="auto">
              <a:xfrm>
                <a:off x="0" y="806"/>
                <a:ext cx="1232" cy="434"/>
                <a:chOff x="0" y="806"/>
                <a:chExt cx="1232" cy="434"/>
              </a:xfrm>
            </p:grpSpPr>
            <p:sp>
              <p:nvSpPr>
                <p:cNvPr id="76940" name="Rectangle 54"/>
                <p:cNvSpPr>
                  <a:spLocks noChangeArrowheads="1"/>
                </p:cNvSpPr>
                <p:nvPr/>
              </p:nvSpPr>
              <p:spPr bwMode="auto">
                <a:xfrm>
                  <a:off x="42" y="848"/>
                  <a:ext cx="1148" cy="350"/>
                </a:xfrm>
                <a:prstGeom prst="rect">
                  <a:avLst/>
                </a:prstGeom>
                <a:noFill/>
                <a:ln w="9525">
                  <a:noFill/>
                  <a:miter lim="800000"/>
                  <a:headEnd/>
                  <a:tailEnd/>
                </a:ln>
              </p:spPr>
              <p:txBody>
                <a:bodyPr lIns="91074" tIns="45537" rIns="91074" bIns="45537"/>
                <a:lstStyle/>
                <a:p>
                  <a:pPr defTabSz="911225" eaLnBrk="1" hangingPunct="1"/>
                  <a:r>
                    <a:rPr lang="en-US" sz="1200" dirty="0">
                      <a:latin typeface="Arial" charset="0"/>
                      <a:cs typeface="Arial" charset="0"/>
                    </a:rPr>
                    <a:t>Output </a:t>
                  </a:r>
                  <a:r>
                    <a:rPr lang="en-US" sz="1200" dirty="0" smtClean="0">
                      <a:latin typeface="Arial" charset="0"/>
                      <a:cs typeface="Arial" charset="0"/>
                    </a:rPr>
                    <a:t> screens/ reports</a:t>
                  </a:r>
                  <a:endParaRPr lang="en-US" sz="1200" dirty="0">
                    <a:latin typeface="Times New Roman" pitchFamily="18" charset="0"/>
                    <a:cs typeface="Times New Roman" pitchFamily="18" charset="0"/>
                  </a:endParaRPr>
                </a:p>
                <a:p>
                  <a:pPr defTabSz="911225"/>
                  <a:endParaRPr lang="en-US" dirty="0">
                    <a:latin typeface="Times New Roman" pitchFamily="18" charset="0"/>
                  </a:endParaRPr>
                </a:p>
              </p:txBody>
            </p:sp>
            <p:sp>
              <p:nvSpPr>
                <p:cNvPr id="76941" name="Rectangle 55"/>
                <p:cNvSpPr>
                  <a:spLocks noChangeArrowheads="1"/>
                </p:cNvSpPr>
                <p:nvPr/>
              </p:nvSpPr>
              <p:spPr bwMode="auto">
                <a:xfrm>
                  <a:off x="0" y="806"/>
                  <a:ext cx="1232" cy="434"/>
                </a:xfrm>
                <a:prstGeom prst="rect">
                  <a:avLst/>
                </a:prstGeom>
                <a:noFill/>
                <a:ln w="7">
                  <a:solidFill>
                    <a:srgbClr val="A0A0A0"/>
                  </a:solidFill>
                  <a:miter lim="800000"/>
                  <a:headEnd/>
                  <a:tailEnd/>
                </a:ln>
              </p:spPr>
              <p:txBody>
                <a:bodyPr/>
                <a:lstStyle/>
                <a:p>
                  <a:endParaRPr lang="en-US"/>
                </a:p>
              </p:txBody>
            </p:sp>
          </p:grpSp>
          <p:grpSp>
            <p:nvGrpSpPr>
              <p:cNvPr id="21" name="Group 56"/>
              <p:cNvGrpSpPr>
                <a:grpSpLocks/>
              </p:cNvGrpSpPr>
              <p:nvPr/>
            </p:nvGrpSpPr>
            <p:grpSpPr bwMode="auto">
              <a:xfrm>
                <a:off x="1232" y="806"/>
                <a:ext cx="578" cy="434"/>
                <a:chOff x="1232" y="806"/>
                <a:chExt cx="578" cy="434"/>
              </a:xfrm>
            </p:grpSpPr>
            <p:sp>
              <p:nvSpPr>
                <p:cNvPr id="76938" name="Rectangle 57"/>
                <p:cNvSpPr>
                  <a:spLocks noChangeArrowheads="1"/>
                </p:cNvSpPr>
                <p:nvPr/>
              </p:nvSpPr>
              <p:spPr bwMode="auto">
                <a:xfrm>
                  <a:off x="1274" y="848"/>
                  <a:ext cx="494" cy="350"/>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4(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39" name="Rectangle 58"/>
                <p:cNvSpPr>
                  <a:spLocks noChangeArrowheads="1"/>
                </p:cNvSpPr>
                <p:nvPr/>
              </p:nvSpPr>
              <p:spPr bwMode="auto">
                <a:xfrm>
                  <a:off x="1232" y="806"/>
                  <a:ext cx="578" cy="434"/>
                </a:xfrm>
                <a:prstGeom prst="rect">
                  <a:avLst/>
                </a:prstGeom>
                <a:noFill/>
                <a:ln w="7">
                  <a:solidFill>
                    <a:srgbClr val="A0A0A0"/>
                  </a:solidFill>
                  <a:miter lim="800000"/>
                  <a:headEnd/>
                  <a:tailEnd/>
                </a:ln>
              </p:spPr>
              <p:txBody>
                <a:bodyPr/>
                <a:lstStyle/>
                <a:p>
                  <a:endParaRPr lang="en-US"/>
                </a:p>
              </p:txBody>
            </p:sp>
          </p:grpSp>
          <p:grpSp>
            <p:nvGrpSpPr>
              <p:cNvPr id="22" name="Group 59"/>
              <p:cNvGrpSpPr>
                <a:grpSpLocks/>
              </p:cNvGrpSpPr>
              <p:nvPr/>
            </p:nvGrpSpPr>
            <p:grpSpPr bwMode="auto">
              <a:xfrm>
                <a:off x="1810" y="806"/>
                <a:ext cx="174" cy="434"/>
                <a:chOff x="1810" y="806"/>
                <a:chExt cx="174" cy="434"/>
              </a:xfrm>
            </p:grpSpPr>
            <p:sp>
              <p:nvSpPr>
                <p:cNvPr id="76936" name="Rectangle 60"/>
                <p:cNvSpPr>
                  <a:spLocks noChangeArrowheads="1"/>
                </p:cNvSpPr>
                <p:nvPr/>
              </p:nvSpPr>
              <p:spPr bwMode="auto">
                <a:xfrm>
                  <a:off x="1852" y="848"/>
                  <a:ext cx="90" cy="350"/>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37" name="Rectangle 61"/>
                <p:cNvSpPr>
                  <a:spLocks noChangeArrowheads="1"/>
                </p:cNvSpPr>
                <p:nvPr/>
              </p:nvSpPr>
              <p:spPr bwMode="auto">
                <a:xfrm>
                  <a:off x="1810" y="806"/>
                  <a:ext cx="174" cy="434"/>
                </a:xfrm>
                <a:prstGeom prst="rect">
                  <a:avLst/>
                </a:prstGeom>
                <a:noFill/>
                <a:ln w="7">
                  <a:solidFill>
                    <a:srgbClr val="A0A0A0"/>
                  </a:solidFill>
                  <a:miter lim="800000"/>
                  <a:headEnd/>
                  <a:tailEnd/>
                </a:ln>
              </p:spPr>
              <p:txBody>
                <a:bodyPr/>
                <a:lstStyle/>
                <a:p>
                  <a:endParaRPr lang="en-US"/>
                </a:p>
              </p:txBody>
            </p:sp>
          </p:grpSp>
          <p:grpSp>
            <p:nvGrpSpPr>
              <p:cNvPr id="23" name="Group 62"/>
              <p:cNvGrpSpPr>
                <a:grpSpLocks/>
              </p:cNvGrpSpPr>
              <p:nvPr/>
            </p:nvGrpSpPr>
            <p:grpSpPr bwMode="auto">
              <a:xfrm>
                <a:off x="1984" y="806"/>
                <a:ext cx="579" cy="434"/>
                <a:chOff x="1984" y="806"/>
                <a:chExt cx="579" cy="434"/>
              </a:xfrm>
            </p:grpSpPr>
            <p:sp>
              <p:nvSpPr>
                <p:cNvPr id="76934" name="Rectangle 63"/>
                <p:cNvSpPr>
                  <a:spLocks noChangeArrowheads="1"/>
                </p:cNvSpPr>
                <p:nvPr/>
              </p:nvSpPr>
              <p:spPr bwMode="auto">
                <a:xfrm>
                  <a:off x="2026" y="848"/>
                  <a:ext cx="495" cy="350"/>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5(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35" name="Rectangle 64"/>
                <p:cNvSpPr>
                  <a:spLocks noChangeArrowheads="1"/>
                </p:cNvSpPr>
                <p:nvPr/>
              </p:nvSpPr>
              <p:spPr bwMode="auto">
                <a:xfrm>
                  <a:off x="1984" y="806"/>
                  <a:ext cx="579" cy="434"/>
                </a:xfrm>
                <a:prstGeom prst="rect">
                  <a:avLst/>
                </a:prstGeom>
                <a:noFill/>
                <a:ln w="7">
                  <a:solidFill>
                    <a:srgbClr val="A0A0A0"/>
                  </a:solidFill>
                  <a:miter lim="800000"/>
                  <a:headEnd/>
                  <a:tailEnd/>
                </a:ln>
              </p:spPr>
              <p:txBody>
                <a:bodyPr/>
                <a:lstStyle/>
                <a:p>
                  <a:endParaRPr lang="en-US"/>
                </a:p>
              </p:txBody>
            </p:sp>
          </p:grpSp>
          <p:grpSp>
            <p:nvGrpSpPr>
              <p:cNvPr id="24" name="Group 65"/>
              <p:cNvGrpSpPr>
                <a:grpSpLocks/>
              </p:cNvGrpSpPr>
              <p:nvPr/>
            </p:nvGrpSpPr>
            <p:grpSpPr bwMode="auto">
              <a:xfrm>
                <a:off x="2563" y="806"/>
                <a:ext cx="174" cy="434"/>
                <a:chOff x="2563" y="806"/>
                <a:chExt cx="174" cy="434"/>
              </a:xfrm>
            </p:grpSpPr>
            <p:sp>
              <p:nvSpPr>
                <p:cNvPr id="76932" name="Rectangle 66"/>
                <p:cNvSpPr>
                  <a:spLocks noChangeArrowheads="1"/>
                </p:cNvSpPr>
                <p:nvPr/>
              </p:nvSpPr>
              <p:spPr bwMode="auto">
                <a:xfrm>
                  <a:off x="2605" y="848"/>
                  <a:ext cx="90" cy="350"/>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33" name="Rectangle 67"/>
                <p:cNvSpPr>
                  <a:spLocks noChangeArrowheads="1"/>
                </p:cNvSpPr>
                <p:nvPr/>
              </p:nvSpPr>
              <p:spPr bwMode="auto">
                <a:xfrm>
                  <a:off x="2563" y="806"/>
                  <a:ext cx="174" cy="434"/>
                </a:xfrm>
                <a:prstGeom prst="rect">
                  <a:avLst/>
                </a:prstGeom>
                <a:noFill/>
                <a:ln w="7">
                  <a:solidFill>
                    <a:srgbClr val="A0A0A0"/>
                  </a:solidFill>
                  <a:miter lim="800000"/>
                  <a:headEnd/>
                  <a:tailEnd/>
                </a:ln>
              </p:spPr>
              <p:txBody>
                <a:bodyPr/>
                <a:lstStyle/>
                <a:p>
                  <a:endParaRPr lang="en-US"/>
                </a:p>
              </p:txBody>
            </p:sp>
          </p:grpSp>
          <p:grpSp>
            <p:nvGrpSpPr>
              <p:cNvPr id="25" name="Group 68"/>
              <p:cNvGrpSpPr>
                <a:grpSpLocks/>
              </p:cNvGrpSpPr>
              <p:nvPr/>
            </p:nvGrpSpPr>
            <p:grpSpPr bwMode="auto">
              <a:xfrm>
                <a:off x="2737" y="806"/>
                <a:ext cx="579" cy="434"/>
                <a:chOff x="2737" y="806"/>
                <a:chExt cx="579" cy="434"/>
              </a:xfrm>
            </p:grpSpPr>
            <p:sp>
              <p:nvSpPr>
                <p:cNvPr id="76930" name="Rectangle 69"/>
                <p:cNvSpPr>
                  <a:spLocks noChangeArrowheads="1"/>
                </p:cNvSpPr>
                <p:nvPr/>
              </p:nvSpPr>
              <p:spPr bwMode="auto">
                <a:xfrm>
                  <a:off x="2779" y="848"/>
                  <a:ext cx="495" cy="350"/>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7(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31" name="Rectangle 70"/>
                <p:cNvSpPr>
                  <a:spLocks noChangeArrowheads="1"/>
                </p:cNvSpPr>
                <p:nvPr/>
              </p:nvSpPr>
              <p:spPr bwMode="auto">
                <a:xfrm>
                  <a:off x="2737" y="806"/>
                  <a:ext cx="579" cy="434"/>
                </a:xfrm>
                <a:prstGeom prst="rect">
                  <a:avLst/>
                </a:prstGeom>
                <a:noFill/>
                <a:ln w="7">
                  <a:solidFill>
                    <a:srgbClr val="A0A0A0"/>
                  </a:solidFill>
                  <a:miter lim="800000"/>
                  <a:headEnd/>
                  <a:tailEnd/>
                </a:ln>
              </p:spPr>
              <p:txBody>
                <a:bodyPr/>
                <a:lstStyle/>
                <a:p>
                  <a:endParaRPr lang="en-US"/>
                </a:p>
              </p:txBody>
            </p:sp>
          </p:grpSp>
          <p:grpSp>
            <p:nvGrpSpPr>
              <p:cNvPr id="26" name="Group 71"/>
              <p:cNvGrpSpPr>
                <a:grpSpLocks/>
              </p:cNvGrpSpPr>
              <p:nvPr/>
            </p:nvGrpSpPr>
            <p:grpSpPr bwMode="auto">
              <a:xfrm>
                <a:off x="3316" y="806"/>
                <a:ext cx="206" cy="434"/>
                <a:chOff x="3316" y="806"/>
                <a:chExt cx="206" cy="434"/>
              </a:xfrm>
            </p:grpSpPr>
            <p:sp>
              <p:nvSpPr>
                <p:cNvPr id="76928" name="Rectangle 72"/>
                <p:cNvSpPr>
                  <a:spLocks noChangeArrowheads="1"/>
                </p:cNvSpPr>
                <p:nvPr/>
              </p:nvSpPr>
              <p:spPr bwMode="auto">
                <a:xfrm>
                  <a:off x="3358" y="848"/>
                  <a:ext cx="122" cy="350"/>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29" name="Rectangle 73"/>
                <p:cNvSpPr>
                  <a:spLocks noChangeArrowheads="1"/>
                </p:cNvSpPr>
                <p:nvPr/>
              </p:nvSpPr>
              <p:spPr bwMode="auto">
                <a:xfrm>
                  <a:off x="3316" y="806"/>
                  <a:ext cx="206" cy="434"/>
                </a:xfrm>
                <a:prstGeom prst="rect">
                  <a:avLst/>
                </a:prstGeom>
                <a:noFill/>
                <a:ln w="7">
                  <a:solidFill>
                    <a:srgbClr val="A0A0A0"/>
                  </a:solidFill>
                  <a:miter lim="800000"/>
                  <a:headEnd/>
                  <a:tailEnd/>
                </a:ln>
              </p:spPr>
              <p:txBody>
                <a:bodyPr/>
                <a:lstStyle/>
                <a:p>
                  <a:endParaRPr lang="en-US"/>
                </a:p>
              </p:txBody>
            </p:sp>
          </p:grpSp>
          <p:grpSp>
            <p:nvGrpSpPr>
              <p:cNvPr id="27" name="Group 74"/>
              <p:cNvGrpSpPr>
                <a:grpSpLocks/>
              </p:cNvGrpSpPr>
              <p:nvPr/>
            </p:nvGrpSpPr>
            <p:grpSpPr bwMode="auto">
              <a:xfrm>
                <a:off x="3522" y="806"/>
                <a:ext cx="348" cy="434"/>
                <a:chOff x="3522" y="806"/>
                <a:chExt cx="348" cy="434"/>
              </a:xfrm>
            </p:grpSpPr>
            <p:sp>
              <p:nvSpPr>
                <p:cNvPr id="76926" name="Rectangle 75"/>
                <p:cNvSpPr>
                  <a:spLocks noChangeArrowheads="1"/>
                </p:cNvSpPr>
                <p:nvPr/>
              </p:nvSpPr>
              <p:spPr bwMode="auto">
                <a:xfrm>
                  <a:off x="3564" y="848"/>
                  <a:ext cx="264" cy="350"/>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27" name="Rectangle 76"/>
                <p:cNvSpPr>
                  <a:spLocks noChangeArrowheads="1"/>
                </p:cNvSpPr>
                <p:nvPr/>
              </p:nvSpPr>
              <p:spPr bwMode="auto">
                <a:xfrm>
                  <a:off x="3522" y="806"/>
                  <a:ext cx="348" cy="434"/>
                </a:xfrm>
                <a:prstGeom prst="rect">
                  <a:avLst/>
                </a:prstGeom>
                <a:noFill/>
                <a:ln w="7">
                  <a:solidFill>
                    <a:srgbClr val="A0A0A0"/>
                  </a:solidFill>
                  <a:miter lim="800000"/>
                  <a:headEnd/>
                  <a:tailEnd/>
                </a:ln>
              </p:spPr>
              <p:txBody>
                <a:bodyPr/>
                <a:lstStyle/>
                <a:p>
                  <a:endParaRPr lang="en-US"/>
                </a:p>
              </p:txBody>
            </p:sp>
          </p:grpSp>
          <p:grpSp>
            <p:nvGrpSpPr>
              <p:cNvPr id="28" name="Group 77"/>
              <p:cNvGrpSpPr>
                <a:grpSpLocks/>
              </p:cNvGrpSpPr>
              <p:nvPr/>
            </p:nvGrpSpPr>
            <p:grpSpPr bwMode="auto">
              <a:xfrm>
                <a:off x="0" y="1324"/>
                <a:ext cx="1232" cy="319"/>
                <a:chOff x="0" y="1324"/>
                <a:chExt cx="1232" cy="319"/>
              </a:xfrm>
            </p:grpSpPr>
            <p:sp>
              <p:nvSpPr>
                <p:cNvPr id="76924" name="Rectangle 78"/>
                <p:cNvSpPr>
                  <a:spLocks noChangeArrowheads="1"/>
                </p:cNvSpPr>
                <p:nvPr/>
              </p:nvSpPr>
              <p:spPr bwMode="auto">
                <a:xfrm>
                  <a:off x="42" y="1366"/>
                  <a:ext cx="1148" cy="235"/>
                </a:xfrm>
                <a:prstGeom prst="rect">
                  <a:avLst/>
                </a:prstGeom>
                <a:noFill/>
                <a:ln w="9525">
                  <a:noFill/>
                  <a:miter lim="800000"/>
                  <a:headEnd/>
                  <a:tailEnd/>
                </a:ln>
              </p:spPr>
              <p:txBody>
                <a:bodyPr lIns="91074" tIns="45537" rIns="91074" bIns="45537"/>
                <a:lstStyle/>
                <a:p>
                  <a:pPr defTabSz="911225" eaLnBrk="1" hangingPunct="1"/>
                  <a:r>
                    <a:rPr lang="en-US" sz="1200">
                      <a:latin typeface="Arial" charset="0"/>
                      <a:cs typeface="Arial" charset="0"/>
                    </a:rPr>
                    <a:t>Types of user queries</a:t>
                  </a:r>
                  <a:endParaRPr lang="en-US" sz="1200">
                    <a:latin typeface="Times New Roman" pitchFamily="18" charset="0"/>
                    <a:cs typeface="Times New Roman" pitchFamily="18" charset="0"/>
                  </a:endParaRPr>
                </a:p>
                <a:p>
                  <a:pPr defTabSz="911225"/>
                  <a:endParaRPr lang="en-US">
                    <a:latin typeface="Times New Roman" pitchFamily="18" charset="0"/>
                  </a:endParaRPr>
                </a:p>
              </p:txBody>
            </p:sp>
            <p:sp>
              <p:nvSpPr>
                <p:cNvPr id="76925" name="Rectangle 79"/>
                <p:cNvSpPr>
                  <a:spLocks noChangeArrowheads="1"/>
                </p:cNvSpPr>
                <p:nvPr/>
              </p:nvSpPr>
              <p:spPr bwMode="auto">
                <a:xfrm>
                  <a:off x="0" y="1324"/>
                  <a:ext cx="1232" cy="319"/>
                </a:xfrm>
                <a:prstGeom prst="rect">
                  <a:avLst/>
                </a:prstGeom>
                <a:noFill/>
                <a:ln w="7">
                  <a:solidFill>
                    <a:srgbClr val="A0A0A0"/>
                  </a:solidFill>
                  <a:miter lim="800000"/>
                  <a:headEnd/>
                  <a:tailEnd/>
                </a:ln>
              </p:spPr>
              <p:txBody>
                <a:bodyPr/>
                <a:lstStyle/>
                <a:p>
                  <a:endParaRPr lang="en-US"/>
                </a:p>
              </p:txBody>
            </p:sp>
          </p:grpSp>
          <p:grpSp>
            <p:nvGrpSpPr>
              <p:cNvPr id="29" name="Group 80"/>
              <p:cNvGrpSpPr>
                <a:grpSpLocks/>
              </p:cNvGrpSpPr>
              <p:nvPr/>
            </p:nvGrpSpPr>
            <p:grpSpPr bwMode="auto">
              <a:xfrm>
                <a:off x="1232" y="1324"/>
                <a:ext cx="578" cy="319"/>
                <a:chOff x="1232" y="1324"/>
                <a:chExt cx="578" cy="319"/>
              </a:xfrm>
            </p:grpSpPr>
            <p:sp>
              <p:nvSpPr>
                <p:cNvPr id="76922" name="Rectangle 81"/>
                <p:cNvSpPr>
                  <a:spLocks noChangeArrowheads="1"/>
                </p:cNvSpPr>
                <p:nvPr/>
              </p:nvSpPr>
              <p:spPr bwMode="auto">
                <a:xfrm>
                  <a:off x="1274" y="1366"/>
                  <a:ext cx="494"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3(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23" name="Rectangle 82"/>
                <p:cNvSpPr>
                  <a:spLocks noChangeArrowheads="1"/>
                </p:cNvSpPr>
                <p:nvPr/>
              </p:nvSpPr>
              <p:spPr bwMode="auto">
                <a:xfrm>
                  <a:off x="1232" y="1324"/>
                  <a:ext cx="578" cy="319"/>
                </a:xfrm>
                <a:prstGeom prst="rect">
                  <a:avLst/>
                </a:prstGeom>
                <a:noFill/>
                <a:ln w="7">
                  <a:solidFill>
                    <a:srgbClr val="A0A0A0"/>
                  </a:solidFill>
                  <a:miter lim="800000"/>
                  <a:headEnd/>
                  <a:tailEnd/>
                </a:ln>
              </p:spPr>
              <p:txBody>
                <a:bodyPr/>
                <a:lstStyle/>
                <a:p>
                  <a:endParaRPr lang="en-US"/>
                </a:p>
              </p:txBody>
            </p:sp>
          </p:grpSp>
          <p:grpSp>
            <p:nvGrpSpPr>
              <p:cNvPr id="30" name="Group 83"/>
              <p:cNvGrpSpPr>
                <a:grpSpLocks/>
              </p:cNvGrpSpPr>
              <p:nvPr/>
            </p:nvGrpSpPr>
            <p:grpSpPr bwMode="auto">
              <a:xfrm>
                <a:off x="1810" y="1324"/>
                <a:ext cx="174" cy="319"/>
                <a:chOff x="1810" y="1324"/>
                <a:chExt cx="174" cy="319"/>
              </a:xfrm>
            </p:grpSpPr>
            <p:sp>
              <p:nvSpPr>
                <p:cNvPr id="76920" name="Rectangle 84"/>
                <p:cNvSpPr>
                  <a:spLocks noChangeArrowheads="1"/>
                </p:cNvSpPr>
                <p:nvPr/>
              </p:nvSpPr>
              <p:spPr bwMode="auto">
                <a:xfrm>
                  <a:off x="1852" y="1366"/>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21" name="Rectangle 85"/>
                <p:cNvSpPr>
                  <a:spLocks noChangeArrowheads="1"/>
                </p:cNvSpPr>
                <p:nvPr/>
              </p:nvSpPr>
              <p:spPr bwMode="auto">
                <a:xfrm>
                  <a:off x="1810" y="1324"/>
                  <a:ext cx="174" cy="319"/>
                </a:xfrm>
                <a:prstGeom prst="rect">
                  <a:avLst/>
                </a:prstGeom>
                <a:noFill/>
                <a:ln w="7">
                  <a:solidFill>
                    <a:srgbClr val="A0A0A0"/>
                  </a:solidFill>
                  <a:miter lim="800000"/>
                  <a:headEnd/>
                  <a:tailEnd/>
                </a:ln>
              </p:spPr>
              <p:txBody>
                <a:bodyPr/>
                <a:lstStyle/>
                <a:p>
                  <a:endParaRPr lang="en-US"/>
                </a:p>
              </p:txBody>
            </p:sp>
          </p:grpSp>
          <p:grpSp>
            <p:nvGrpSpPr>
              <p:cNvPr id="31" name="Group 86"/>
              <p:cNvGrpSpPr>
                <a:grpSpLocks/>
              </p:cNvGrpSpPr>
              <p:nvPr/>
            </p:nvGrpSpPr>
            <p:grpSpPr bwMode="auto">
              <a:xfrm>
                <a:off x="1984" y="1324"/>
                <a:ext cx="579" cy="319"/>
                <a:chOff x="1984" y="1324"/>
                <a:chExt cx="579" cy="319"/>
              </a:xfrm>
            </p:grpSpPr>
            <p:sp>
              <p:nvSpPr>
                <p:cNvPr id="76918" name="Rectangle 87"/>
                <p:cNvSpPr>
                  <a:spLocks noChangeArrowheads="1"/>
                </p:cNvSpPr>
                <p:nvPr/>
              </p:nvSpPr>
              <p:spPr bwMode="auto">
                <a:xfrm>
                  <a:off x="2026" y="1366"/>
                  <a:ext cx="495"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4(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19" name="Rectangle 88"/>
                <p:cNvSpPr>
                  <a:spLocks noChangeArrowheads="1"/>
                </p:cNvSpPr>
                <p:nvPr/>
              </p:nvSpPr>
              <p:spPr bwMode="auto">
                <a:xfrm>
                  <a:off x="1984" y="1324"/>
                  <a:ext cx="579" cy="319"/>
                </a:xfrm>
                <a:prstGeom prst="rect">
                  <a:avLst/>
                </a:prstGeom>
                <a:noFill/>
                <a:ln w="7">
                  <a:solidFill>
                    <a:srgbClr val="A0A0A0"/>
                  </a:solidFill>
                  <a:miter lim="800000"/>
                  <a:headEnd/>
                  <a:tailEnd/>
                </a:ln>
              </p:spPr>
              <p:txBody>
                <a:bodyPr/>
                <a:lstStyle/>
                <a:p>
                  <a:endParaRPr lang="en-US"/>
                </a:p>
              </p:txBody>
            </p:sp>
          </p:grpSp>
          <p:grpSp>
            <p:nvGrpSpPr>
              <p:cNvPr id="76832" name="Group 89"/>
              <p:cNvGrpSpPr>
                <a:grpSpLocks/>
              </p:cNvGrpSpPr>
              <p:nvPr/>
            </p:nvGrpSpPr>
            <p:grpSpPr bwMode="auto">
              <a:xfrm>
                <a:off x="2563" y="1324"/>
                <a:ext cx="174" cy="319"/>
                <a:chOff x="2563" y="1324"/>
                <a:chExt cx="174" cy="319"/>
              </a:xfrm>
            </p:grpSpPr>
            <p:sp>
              <p:nvSpPr>
                <p:cNvPr id="76916" name="Rectangle 90"/>
                <p:cNvSpPr>
                  <a:spLocks noChangeArrowheads="1"/>
                </p:cNvSpPr>
                <p:nvPr/>
              </p:nvSpPr>
              <p:spPr bwMode="auto">
                <a:xfrm>
                  <a:off x="2605" y="1366"/>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17" name="Rectangle 91"/>
                <p:cNvSpPr>
                  <a:spLocks noChangeArrowheads="1"/>
                </p:cNvSpPr>
                <p:nvPr/>
              </p:nvSpPr>
              <p:spPr bwMode="auto">
                <a:xfrm>
                  <a:off x="2563" y="1324"/>
                  <a:ext cx="174" cy="319"/>
                </a:xfrm>
                <a:prstGeom prst="rect">
                  <a:avLst/>
                </a:prstGeom>
                <a:noFill/>
                <a:ln w="7">
                  <a:solidFill>
                    <a:srgbClr val="A0A0A0"/>
                  </a:solidFill>
                  <a:miter lim="800000"/>
                  <a:headEnd/>
                  <a:tailEnd/>
                </a:ln>
              </p:spPr>
              <p:txBody>
                <a:bodyPr/>
                <a:lstStyle/>
                <a:p>
                  <a:endParaRPr lang="en-US"/>
                </a:p>
              </p:txBody>
            </p:sp>
          </p:grpSp>
          <p:grpSp>
            <p:nvGrpSpPr>
              <p:cNvPr id="76833" name="Group 92"/>
              <p:cNvGrpSpPr>
                <a:grpSpLocks/>
              </p:cNvGrpSpPr>
              <p:nvPr/>
            </p:nvGrpSpPr>
            <p:grpSpPr bwMode="auto">
              <a:xfrm>
                <a:off x="2737" y="1324"/>
                <a:ext cx="579" cy="319"/>
                <a:chOff x="2737" y="1324"/>
                <a:chExt cx="579" cy="319"/>
              </a:xfrm>
            </p:grpSpPr>
            <p:sp>
              <p:nvSpPr>
                <p:cNvPr id="76914" name="Rectangle 93"/>
                <p:cNvSpPr>
                  <a:spLocks noChangeArrowheads="1"/>
                </p:cNvSpPr>
                <p:nvPr/>
              </p:nvSpPr>
              <p:spPr bwMode="auto">
                <a:xfrm>
                  <a:off x="2779" y="1366"/>
                  <a:ext cx="495"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6(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15" name="Rectangle 94"/>
                <p:cNvSpPr>
                  <a:spLocks noChangeArrowheads="1"/>
                </p:cNvSpPr>
                <p:nvPr/>
              </p:nvSpPr>
              <p:spPr bwMode="auto">
                <a:xfrm>
                  <a:off x="2737" y="1324"/>
                  <a:ext cx="579" cy="319"/>
                </a:xfrm>
                <a:prstGeom prst="rect">
                  <a:avLst/>
                </a:prstGeom>
                <a:noFill/>
                <a:ln w="7">
                  <a:solidFill>
                    <a:srgbClr val="A0A0A0"/>
                  </a:solidFill>
                  <a:miter lim="800000"/>
                  <a:headEnd/>
                  <a:tailEnd/>
                </a:ln>
              </p:spPr>
              <p:txBody>
                <a:bodyPr/>
                <a:lstStyle/>
                <a:p>
                  <a:endParaRPr lang="en-US"/>
                </a:p>
              </p:txBody>
            </p:sp>
          </p:grpSp>
          <p:grpSp>
            <p:nvGrpSpPr>
              <p:cNvPr id="76834" name="Group 95"/>
              <p:cNvGrpSpPr>
                <a:grpSpLocks/>
              </p:cNvGrpSpPr>
              <p:nvPr/>
            </p:nvGrpSpPr>
            <p:grpSpPr bwMode="auto">
              <a:xfrm>
                <a:off x="3316" y="1324"/>
                <a:ext cx="206" cy="319"/>
                <a:chOff x="3316" y="1324"/>
                <a:chExt cx="206" cy="319"/>
              </a:xfrm>
            </p:grpSpPr>
            <p:sp>
              <p:nvSpPr>
                <p:cNvPr id="76912" name="Rectangle 96"/>
                <p:cNvSpPr>
                  <a:spLocks noChangeArrowheads="1"/>
                </p:cNvSpPr>
                <p:nvPr/>
              </p:nvSpPr>
              <p:spPr bwMode="auto">
                <a:xfrm>
                  <a:off x="3358" y="1366"/>
                  <a:ext cx="122"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13" name="Rectangle 97"/>
                <p:cNvSpPr>
                  <a:spLocks noChangeArrowheads="1"/>
                </p:cNvSpPr>
                <p:nvPr/>
              </p:nvSpPr>
              <p:spPr bwMode="auto">
                <a:xfrm>
                  <a:off x="3316" y="1324"/>
                  <a:ext cx="206" cy="319"/>
                </a:xfrm>
                <a:prstGeom prst="rect">
                  <a:avLst/>
                </a:prstGeom>
                <a:noFill/>
                <a:ln w="7">
                  <a:solidFill>
                    <a:srgbClr val="A0A0A0"/>
                  </a:solidFill>
                  <a:miter lim="800000"/>
                  <a:headEnd/>
                  <a:tailEnd/>
                </a:ln>
              </p:spPr>
              <p:txBody>
                <a:bodyPr/>
                <a:lstStyle/>
                <a:p>
                  <a:endParaRPr lang="en-US"/>
                </a:p>
              </p:txBody>
            </p:sp>
          </p:grpSp>
          <p:grpSp>
            <p:nvGrpSpPr>
              <p:cNvPr id="76835" name="Group 98"/>
              <p:cNvGrpSpPr>
                <a:grpSpLocks/>
              </p:cNvGrpSpPr>
              <p:nvPr/>
            </p:nvGrpSpPr>
            <p:grpSpPr bwMode="auto">
              <a:xfrm>
                <a:off x="3522" y="1324"/>
                <a:ext cx="348" cy="319"/>
                <a:chOff x="3522" y="1324"/>
                <a:chExt cx="348" cy="319"/>
              </a:xfrm>
            </p:grpSpPr>
            <p:sp>
              <p:nvSpPr>
                <p:cNvPr id="76910" name="Rectangle 99"/>
                <p:cNvSpPr>
                  <a:spLocks noChangeArrowheads="1"/>
                </p:cNvSpPr>
                <p:nvPr/>
              </p:nvSpPr>
              <p:spPr bwMode="auto">
                <a:xfrm>
                  <a:off x="3564" y="1366"/>
                  <a:ext cx="264"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11" name="Rectangle 100"/>
                <p:cNvSpPr>
                  <a:spLocks noChangeArrowheads="1"/>
                </p:cNvSpPr>
                <p:nvPr/>
              </p:nvSpPr>
              <p:spPr bwMode="auto">
                <a:xfrm>
                  <a:off x="3522" y="1324"/>
                  <a:ext cx="348" cy="319"/>
                </a:xfrm>
                <a:prstGeom prst="rect">
                  <a:avLst/>
                </a:prstGeom>
                <a:noFill/>
                <a:ln w="7">
                  <a:solidFill>
                    <a:srgbClr val="A0A0A0"/>
                  </a:solidFill>
                  <a:miter lim="800000"/>
                  <a:headEnd/>
                  <a:tailEnd/>
                </a:ln>
              </p:spPr>
              <p:txBody>
                <a:bodyPr/>
                <a:lstStyle/>
                <a:p>
                  <a:endParaRPr lang="en-US"/>
                </a:p>
              </p:txBody>
            </p:sp>
          </p:grpSp>
          <p:grpSp>
            <p:nvGrpSpPr>
              <p:cNvPr id="76836" name="Group 101"/>
              <p:cNvGrpSpPr>
                <a:grpSpLocks/>
              </p:cNvGrpSpPr>
              <p:nvPr/>
            </p:nvGrpSpPr>
            <p:grpSpPr bwMode="auto">
              <a:xfrm>
                <a:off x="0" y="1727"/>
                <a:ext cx="1232" cy="319"/>
                <a:chOff x="0" y="1727"/>
                <a:chExt cx="1232" cy="319"/>
              </a:xfrm>
            </p:grpSpPr>
            <p:sp>
              <p:nvSpPr>
                <p:cNvPr id="76908" name="Rectangle 102"/>
                <p:cNvSpPr>
                  <a:spLocks noChangeArrowheads="1"/>
                </p:cNvSpPr>
                <p:nvPr/>
              </p:nvSpPr>
              <p:spPr bwMode="auto">
                <a:xfrm>
                  <a:off x="42" y="1769"/>
                  <a:ext cx="1148" cy="235"/>
                </a:xfrm>
                <a:prstGeom prst="rect">
                  <a:avLst/>
                </a:prstGeom>
                <a:noFill/>
                <a:ln w="9525">
                  <a:noFill/>
                  <a:miter lim="800000"/>
                  <a:headEnd/>
                  <a:tailEnd/>
                </a:ln>
              </p:spPr>
              <p:txBody>
                <a:bodyPr lIns="91074" tIns="45537" rIns="91074" bIns="45537"/>
                <a:lstStyle/>
                <a:p>
                  <a:pPr defTabSz="911225" eaLnBrk="1" hangingPunct="1"/>
                  <a:r>
                    <a:rPr lang="en-US" sz="1200">
                      <a:latin typeface="Arial" charset="0"/>
                      <a:cs typeface="Arial" charset="0"/>
                    </a:rPr>
                    <a:t>Number of files</a:t>
                  </a:r>
                  <a:endParaRPr lang="en-US" sz="1200">
                    <a:latin typeface="Times New Roman" pitchFamily="18" charset="0"/>
                    <a:cs typeface="Times New Roman" pitchFamily="18" charset="0"/>
                  </a:endParaRPr>
                </a:p>
                <a:p>
                  <a:pPr defTabSz="911225"/>
                  <a:endParaRPr lang="en-US">
                    <a:latin typeface="Times New Roman" pitchFamily="18" charset="0"/>
                  </a:endParaRPr>
                </a:p>
              </p:txBody>
            </p:sp>
            <p:sp>
              <p:nvSpPr>
                <p:cNvPr id="76909" name="Rectangle 103"/>
                <p:cNvSpPr>
                  <a:spLocks noChangeArrowheads="1"/>
                </p:cNvSpPr>
                <p:nvPr/>
              </p:nvSpPr>
              <p:spPr bwMode="auto">
                <a:xfrm>
                  <a:off x="0" y="1727"/>
                  <a:ext cx="1232" cy="319"/>
                </a:xfrm>
                <a:prstGeom prst="rect">
                  <a:avLst/>
                </a:prstGeom>
                <a:noFill/>
                <a:ln w="7">
                  <a:solidFill>
                    <a:srgbClr val="A0A0A0"/>
                  </a:solidFill>
                  <a:miter lim="800000"/>
                  <a:headEnd/>
                  <a:tailEnd/>
                </a:ln>
              </p:spPr>
              <p:txBody>
                <a:bodyPr/>
                <a:lstStyle/>
                <a:p>
                  <a:endParaRPr lang="en-US"/>
                </a:p>
              </p:txBody>
            </p:sp>
          </p:grpSp>
          <p:grpSp>
            <p:nvGrpSpPr>
              <p:cNvPr id="76837" name="Group 104"/>
              <p:cNvGrpSpPr>
                <a:grpSpLocks/>
              </p:cNvGrpSpPr>
              <p:nvPr/>
            </p:nvGrpSpPr>
            <p:grpSpPr bwMode="auto">
              <a:xfrm>
                <a:off x="1232" y="1727"/>
                <a:ext cx="578" cy="319"/>
                <a:chOff x="1232" y="1727"/>
                <a:chExt cx="578" cy="319"/>
              </a:xfrm>
            </p:grpSpPr>
            <p:sp>
              <p:nvSpPr>
                <p:cNvPr id="76906" name="Rectangle 105"/>
                <p:cNvSpPr>
                  <a:spLocks noChangeArrowheads="1"/>
                </p:cNvSpPr>
                <p:nvPr/>
              </p:nvSpPr>
              <p:spPr bwMode="auto">
                <a:xfrm>
                  <a:off x="1274" y="1769"/>
                  <a:ext cx="494"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7(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07" name="Rectangle 106"/>
                <p:cNvSpPr>
                  <a:spLocks noChangeArrowheads="1"/>
                </p:cNvSpPr>
                <p:nvPr/>
              </p:nvSpPr>
              <p:spPr bwMode="auto">
                <a:xfrm>
                  <a:off x="1232" y="1727"/>
                  <a:ext cx="578" cy="319"/>
                </a:xfrm>
                <a:prstGeom prst="rect">
                  <a:avLst/>
                </a:prstGeom>
                <a:noFill/>
                <a:ln w="7">
                  <a:solidFill>
                    <a:srgbClr val="A0A0A0"/>
                  </a:solidFill>
                  <a:miter lim="800000"/>
                  <a:headEnd/>
                  <a:tailEnd/>
                </a:ln>
              </p:spPr>
              <p:txBody>
                <a:bodyPr/>
                <a:lstStyle/>
                <a:p>
                  <a:endParaRPr lang="en-US"/>
                </a:p>
              </p:txBody>
            </p:sp>
          </p:grpSp>
          <p:grpSp>
            <p:nvGrpSpPr>
              <p:cNvPr id="76838" name="Group 107"/>
              <p:cNvGrpSpPr>
                <a:grpSpLocks/>
              </p:cNvGrpSpPr>
              <p:nvPr/>
            </p:nvGrpSpPr>
            <p:grpSpPr bwMode="auto">
              <a:xfrm>
                <a:off x="1810" y="1727"/>
                <a:ext cx="174" cy="319"/>
                <a:chOff x="1810" y="1727"/>
                <a:chExt cx="174" cy="319"/>
              </a:xfrm>
            </p:grpSpPr>
            <p:sp>
              <p:nvSpPr>
                <p:cNvPr id="76904" name="Rectangle 108"/>
                <p:cNvSpPr>
                  <a:spLocks noChangeArrowheads="1"/>
                </p:cNvSpPr>
                <p:nvPr/>
              </p:nvSpPr>
              <p:spPr bwMode="auto">
                <a:xfrm>
                  <a:off x="1852" y="1769"/>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05" name="Rectangle 109"/>
                <p:cNvSpPr>
                  <a:spLocks noChangeArrowheads="1"/>
                </p:cNvSpPr>
                <p:nvPr/>
              </p:nvSpPr>
              <p:spPr bwMode="auto">
                <a:xfrm>
                  <a:off x="1810" y="1727"/>
                  <a:ext cx="174" cy="319"/>
                </a:xfrm>
                <a:prstGeom prst="rect">
                  <a:avLst/>
                </a:prstGeom>
                <a:noFill/>
                <a:ln w="7">
                  <a:solidFill>
                    <a:srgbClr val="A0A0A0"/>
                  </a:solidFill>
                  <a:miter lim="800000"/>
                  <a:headEnd/>
                  <a:tailEnd/>
                </a:ln>
              </p:spPr>
              <p:txBody>
                <a:bodyPr/>
                <a:lstStyle/>
                <a:p>
                  <a:endParaRPr lang="en-US"/>
                </a:p>
              </p:txBody>
            </p:sp>
          </p:grpSp>
          <p:grpSp>
            <p:nvGrpSpPr>
              <p:cNvPr id="76839" name="Group 110"/>
              <p:cNvGrpSpPr>
                <a:grpSpLocks/>
              </p:cNvGrpSpPr>
              <p:nvPr/>
            </p:nvGrpSpPr>
            <p:grpSpPr bwMode="auto">
              <a:xfrm>
                <a:off x="1984" y="1727"/>
                <a:ext cx="579" cy="319"/>
                <a:chOff x="1984" y="1727"/>
                <a:chExt cx="579" cy="319"/>
              </a:xfrm>
            </p:grpSpPr>
            <p:sp>
              <p:nvSpPr>
                <p:cNvPr id="76902" name="Rectangle 111"/>
                <p:cNvSpPr>
                  <a:spLocks noChangeArrowheads="1"/>
                </p:cNvSpPr>
                <p:nvPr/>
              </p:nvSpPr>
              <p:spPr bwMode="auto">
                <a:xfrm>
                  <a:off x="2026" y="1769"/>
                  <a:ext cx="495"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10(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903" name="Rectangle 112"/>
                <p:cNvSpPr>
                  <a:spLocks noChangeArrowheads="1"/>
                </p:cNvSpPr>
                <p:nvPr/>
              </p:nvSpPr>
              <p:spPr bwMode="auto">
                <a:xfrm>
                  <a:off x="1984" y="1727"/>
                  <a:ext cx="579" cy="319"/>
                </a:xfrm>
                <a:prstGeom prst="rect">
                  <a:avLst/>
                </a:prstGeom>
                <a:noFill/>
                <a:ln w="7">
                  <a:solidFill>
                    <a:srgbClr val="A0A0A0"/>
                  </a:solidFill>
                  <a:miter lim="800000"/>
                  <a:headEnd/>
                  <a:tailEnd/>
                </a:ln>
              </p:spPr>
              <p:txBody>
                <a:bodyPr/>
                <a:lstStyle/>
                <a:p>
                  <a:endParaRPr lang="en-US"/>
                </a:p>
              </p:txBody>
            </p:sp>
          </p:grpSp>
          <p:grpSp>
            <p:nvGrpSpPr>
              <p:cNvPr id="76840" name="Group 113"/>
              <p:cNvGrpSpPr>
                <a:grpSpLocks/>
              </p:cNvGrpSpPr>
              <p:nvPr/>
            </p:nvGrpSpPr>
            <p:grpSpPr bwMode="auto">
              <a:xfrm>
                <a:off x="2563" y="1727"/>
                <a:ext cx="174" cy="319"/>
                <a:chOff x="2563" y="1727"/>
                <a:chExt cx="174" cy="319"/>
              </a:xfrm>
            </p:grpSpPr>
            <p:sp>
              <p:nvSpPr>
                <p:cNvPr id="76900" name="Rectangle 114"/>
                <p:cNvSpPr>
                  <a:spLocks noChangeArrowheads="1"/>
                </p:cNvSpPr>
                <p:nvPr/>
              </p:nvSpPr>
              <p:spPr bwMode="auto">
                <a:xfrm>
                  <a:off x="2605" y="1769"/>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901" name="Rectangle 115"/>
                <p:cNvSpPr>
                  <a:spLocks noChangeArrowheads="1"/>
                </p:cNvSpPr>
                <p:nvPr/>
              </p:nvSpPr>
              <p:spPr bwMode="auto">
                <a:xfrm>
                  <a:off x="2563" y="1727"/>
                  <a:ext cx="174" cy="319"/>
                </a:xfrm>
                <a:prstGeom prst="rect">
                  <a:avLst/>
                </a:prstGeom>
                <a:noFill/>
                <a:ln w="7">
                  <a:solidFill>
                    <a:srgbClr val="A0A0A0"/>
                  </a:solidFill>
                  <a:miter lim="800000"/>
                  <a:headEnd/>
                  <a:tailEnd/>
                </a:ln>
              </p:spPr>
              <p:txBody>
                <a:bodyPr/>
                <a:lstStyle/>
                <a:p>
                  <a:endParaRPr lang="en-US"/>
                </a:p>
              </p:txBody>
            </p:sp>
          </p:grpSp>
          <p:grpSp>
            <p:nvGrpSpPr>
              <p:cNvPr id="76841" name="Group 116"/>
              <p:cNvGrpSpPr>
                <a:grpSpLocks/>
              </p:cNvGrpSpPr>
              <p:nvPr/>
            </p:nvGrpSpPr>
            <p:grpSpPr bwMode="auto">
              <a:xfrm>
                <a:off x="2737" y="1727"/>
                <a:ext cx="579" cy="319"/>
                <a:chOff x="2737" y="1727"/>
                <a:chExt cx="579" cy="319"/>
              </a:xfrm>
            </p:grpSpPr>
            <p:sp>
              <p:nvSpPr>
                <p:cNvPr id="76898" name="Rectangle 117"/>
                <p:cNvSpPr>
                  <a:spLocks noChangeArrowheads="1"/>
                </p:cNvSpPr>
                <p:nvPr/>
              </p:nvSpPr>
              <p:spPr bwMode="auto">
                <a:xfrm>
                  <a:off x="2779" y="1769"/>
                  <a:ext cx="495"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15(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899" name="Rectangle 118"/>
                <p:cNvSpPr>
                  <a:spLocks noChangeArrowheads="1"/>
                </p:cNvSpPr>
                <p:nvPr/>
              </p:nvSpPr>
              <p:spPr bwMode="auto">
                <a:xfrm>
                  <a:off x="2737" y="1727"/>
                  <a:ext cx="579" cy="319"/>
                </a:xfrm>
                <a:prstGeom prst="rect">
                  <a:avLst/>
                </a:prstGeom>
                <a:noFill/>
                <a:ln w="7">
                  <a:solidFill>
                    <a:srgbClr val="A0A0A0"/>
                  </a:solidFill>
                  <a:miter lim="800000"/>
                  <a:headEnd/>
                  <a:tailEnd/>
                </a:ln>
              </p:spPr>
              <p:txBody>
                <a:bodyPr/>
                <a:lstStyle/>
                <a:p>
                  <a:endParaRPr lang="en-US"/>
                </a:p>
              </p:txBody>
            </p:sp>
          </p:grpSp>
          <p:grpSp>
            <p:nvGrpSpPr>
              <p:cNvPr id="76842" name="Group 119"/>
              <p:cNvGrpSpPr>
                <a:grpSpLocks/>
              </p:cNvGrpSpPr>
              <p:nvPr/>
            </p:nvGrpSpPr>
            <p:grpSpPr bwMode="auto">
              <a:xfrm>
                <a:off x="3316" y="1727"/>
                <a:ext cx="206" cy="319"/>
                <a:chOff x="3316" y="1727"/>
                <a:chExt cx="206" cy="319"/>
              </a:xfrm>
            </p:grpSpPr>
            <p:sp>
              <p:nvSpPr>
                <p:cNvPr id="76896" name="Rectangle 120"/>
                <p:cNvSpPr>
                  <a:spLocks noChangeArrowheads="1"/>
                </p:cNvSpPr>
                <p:nvPr/>
              </p:nvSpPr>
              <p:spPr bwMode="auto">
                <a:xfrm>
                  <a:off x="3358" y="1769"/>
                  <a:ext cx="122"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897" name="Rectangle 121"/>
                <p:cNvSpPr>
                  <a:spLocks noChangeArrowheads="1"/>
                </p:cNvSpPr>
                <p:nvPr/>
              </p:nvSpPr>
              <p:spPr bwMode="auto">
                <a:xfrm>
                  <a:off x="3316" y="1727"/>
                  <a:ext cx="206" cy="319"/>
                </a:xfrm>
                <a:prstGeom prst="rect">
                  <a:avLst/>
                </a:prstGeom>
                <a:noFill/>
                <a:ln w="7">
                  <a:solidFill>
                    <a:srgbClr val="A0A0A0"/>
                  </a:solidFill>
                  <a:miter lim="800000"/>
                  <a:headEnd/>
                  <a:tailEnd/>
                </a:ln>
              </p:spPr>
              <p:txBody>
                <a:bodyPr/>
                <a:lstStyle/>
                <a:p>
                  <a:endParaRPr lang="en-US"/>
                </a:p>
              </p:txBody>
            </p:sp>
          </p:grpSp>
          <p:grpSp>
            <p:nvGrpSpPr>
              <p:cNvPr id="76843" name="Group 122"/>
              <p:cNvGrpSpPr>
                <a:grpSpLocks/>
              </p:cNvGrpSpPr>
              <p:nvPr/>
            </p:nvGrpSpPr>
            <p:grpSpPr bwMode="auto">
              <a:xfrm>
                <a:off x="3522" y="1727"/>
                <a:ext cx="348" cy="319"/>
                <a:chOff x="3522" y="1727"/>
                <a:chExt cx="348" cy="319"/>
              </a:xfrm>
            </p:grpSpPr>
            <p:sp>
              <p:nvSpPr>
                <p:cNvPr id="76894" name="Rectangle 123"/>
                <p:cNvSpPr>
                  <a:spLocks noChangeArrowheads="1"/>
                </p:cNvSpPr>
                <p:nvPr/>
              </p:nvSpPr>
              <p:spPr bwMode="auto">
                <a:xfrm>
                  <a:off x="3564" y="1769"/>
                  <a:ext cx="264"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895" name="Rectangle 124"/>
                <p:cNvSpPr>
                  <a:spLocks noChangeArrowheads="1"/>
                </p:cNvSpPr>
                <p:nvPr/>
              </p:nvSpPr>
              <p:spPr bwMode="auto">
                <a:xfrm>
                  <a:off x="3522" y="1727"/>
                  <a:ext cx="348" cy="319"/>
                </a:xfrm>
                <a:prstGeom prst="rect">
                  <a:avLst/>
                </a:prstGeom>
                <a:noFill/>
                <a:ln w="7">
                  <a:solidFill>
                    <a:srgbClr val="A0A0A0"/>
                  </a:solidFill>
                  <a:miter lim="800000"/>
                  <a:headEnd/>
                  <a:tailEnd/>
                </a:ln>
              </p:spPr>
              <p:txBody>
                <a:bodyPr/>
                <a:lstStyle/>
                <a:p>
                  <a:endParaRPr lang="en-US"/>
                </a:p>
              </p:txBody>
            </p:sp>
          </p:grpSp>
          <p:grpSp>
            <p:nvGrpSpPr>
              <p:cNvPr id="76844" name="Group 125"/>
              <p:cNvGrpSpPr>
                <a:grpSpLocks/>
              </p:cNvGrpSpPr>
              <p:nvPr/>
            </p:nvGrpSpPr>
            <p:grpSpPr bwMode="auto">
              <a:xfrm>
                <a:off x="0" y="2130"/>
                <a:ext cx="1232" cy="319"/>
                <a:chOff x="0" y="2130"/>
                <a:chExt cx="1232" cy="319"/>
              </a:xfrm>
            </p:grpSpPr>
            <p:sp>
              <p:nvSpPr>
                <p:cNvPr id="76892" name="Rectangle 126"/>
                <p:cNvSpPr>
                  <a:spLocks noChangeArrowheads="1"/>
                </p:cNvSpPr>
                <p:nvPr/>
              </p:nvSpPr>
              <p:spPr bwMode="auto">
                <a:xfrm>
                  <a:off x="42" y="2172"/>
                  <a:ext cx="1148" cy="235"/>
                </a:xfrm>
                <a:prstGeom prst="rect">
                  <a:avLst/>
                </a:prstGeom>
                <a:noFill/>
                <a:ln w="9525">
                  <a:noFill/>
                  <a:miter lim="800000"/>
                  <a:headEnd/>
                  <a:tailEnd/>
                </a:ln>
              </p:spPr>
              <p:txBody>
                <a:bodyPr lIns="91074" tIns="45537" rIns="91074" bIns="45537"/>
                <a:lstStyle/>
                <a:p>
                  <a:pPr defTabSz="911225" eaLnBrk="1" hangingPunct="1"/>
                  <a:r>
                    <a:rPr lang="en-US" sz="1200" dirty="0">
                      <a:latin typeface="Arial" charset="0"/>
                      <a:cs typeface="Arial" charset="0"/>
                    </a:rPr>
                    <a:t>External </a:t>
                  </a:r>
                  <a:r>
                    <a:rPr lang="en-US" sz="1200" dirty="0" smtClean="0">
                      <a:latin typeface="Arial" charset="0"/>
                      <a:cs typeface="Arial" charset="0"/>
                    </a:rPr>
                    <a:t> interface</a:t>
                  </a:r>
                  <a:endParaRPr lang="en-US" sz="1200" dirty="0">
                    <a:latin typeface="Times New Roman" pitchFamily="18" charset="0"/>
                    <a:cs typeface="Times New Roman" pitchFamily="18" charset="0"/>
                  </a:endParaRPr>
                </a:p>
                <a:p>
                  <a:pPr defTabSz="911225"/>
                  <a:endParaRPr lang="en-US" dirty="0">
                    <a:latin typeface="Times New Roman" pitchFamily="18" charset="0"/>
                  </a:endParaRPr>
                </a:p>
              </p:txBody>
            </p:sp>
            <p:sp>
              <p:nvSpPr>
                <p:cNvPr id="76893" name="Rectangle 127"/>
                <p:cNvSpPr>
                  <a:spLocks noChangeArrowheads="1"/>
                </p:cNvSpPr>
                <p:nvPr/>
              </p:nvSpPr>
              <p:spPr bwMode="auto">
                <a:xfrm>
                  <a:off x="0" y="2130"/>
                  <a:ext cx="1232" cy="319"/>
                </a:xfrm>
                <a:prstGeom prst="rect">
                  <a:avLst/>
                </a:prstGeom>
                <a:noFill/>
                <a:ln w="7">
                  <a:solidFill>
                    <a:srgbClr val="A0A0A0"/>
                  </a:solidFill>
                  <a:miter lim="800000"/>
                  <a:headEnd/>
                  <a:tailEnd/>
                </a:ln>
              </p:spPr>
              <p:txBody>
                <a:bodyPr/>
                <a:lstStyle/>
                <a:p>
                  <a:endParaRPr lang="en-US"/>
                </a:p>
              </p:txBody>
            </p:sp>
          </p:grpSp>
          <p:grpSp>
            <p:nvGrpSpPr>
              <p:cNvPr id="76845" name="Group 128"/>
              <p:cNvGrpSpPr>
                <a:grpSpLocks/>
              </p:cNvGrpSpPr>
              <p:nvPr/>
            </p:nvGrpSpPr>
            <p:grpSpPr bwMode="auto">
              <a:xfrm>
                <a:off x="1232" y="2130"/>
                <a:ext cx="578" cy="319"/>
                <a:chOff x="1232" y="2130"/>
                <a:chExt cx="578" cy="319"/>
              </a:xfrm>
            </p:grpSpPr>
            <p:sp>
              <p:nvSpPr>
                <p:cNvPr id="76890" name="Rectangle 129"/>
                <p:cNvSpPr>
                  <a:spLocks noChangeArrowheads="1"/>
                </p:cNvSpPr>
                <p:nvPr/>
              </p:nvSpPr>
              <p:spPr bwMode="auto">
                <a:xfrm>
                  <a:off x="1274" y="2172"/>
                  <a:ext cx="494"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5(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891" name="Rectangle 130"/>
                <p:cNvSpPr>
                  <a:spLocks noChangeArrowheads="1"/>
                </p:cNvSpPr>
                <p:nvPr/>
              </p:nvSpPr>
              <p:spPr bwMode="auto">
                <a:xfrm>
                  <a:off x="1232" y="2130"/>
                  <a:ext cx="578" cy="319"/>
                </a:xfrm>
                <a:prstGeom prst="rect">
                  <a:avLst/>
                </a:prstGeom>
                <a:noFill/>
                <a:ln w="7">
                  <a:solidFill>
                    <a:srgbClr val="A0A0A0"/>
                  </a:solidFill>
                  <a:miter lim="800000"/>
                  <a:headEnd/>
                  <a:tailEnd/>
                </a:ln>
              </p:spPr>
              <p:txBody>
                <a:bodyPr/>
                <a:lstStyle/>
                <a:p>
                  <a:endParaRPr lang="en-US"/>
                </a:p>
              </p:txBody>
            </p:sp>
          </p:grpSp>
          <p:grpSp>
            <p:nvGrpSpPr>
              <p:cNvPr id="76846" name="Group 131"/>
              <p:cNvGrpSpPr>
                <a:grpSpLocks/>
              </p:cNvGrpSpPr>
              <p:nvPr/>
            </p:nvGrpSpPr>
            <p:grpSpPr bwMode="auto">
              <a:xfrm>
                <a:off x="1810" y="2130"/>
                <a:ext cx="174" cy="319"/>
                <a:chOff x="1810" y="2130"/>
                <a:chExt cx="174" cy="319"/>
              </a:xfrm>
            </p:grpSpPr>
            <p:sp>
              <p:nvSpPr>
                <p:cNvPr id="76888" name="Rectangle 132"/>
                <p:cNvSpPr>
                  <a:spLocks noChangeArrowheads="1"/>
                </p:cNvSpPr>
                <p:nvPr/>
              </p:nvSpPr>
              <p:spPr bwMode="auto">
                <a:xfrm>
                  <a:off x="1852" y="2172"/>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889" name="Rectangle 133"/>
                <p:cNvSpPr>
                  <a:spLocks noChangeArrowheads="1"/>
                </p:cNvSpPr>
                <p:nvPr/>
              </p:nvSpPr>
              <p:spPr bwMode="auto">
                <a:xfrm>
                  <a:off x="1810" y="2130"/>
                  <a:ext cx="174" cy="319"/>
                </a:xfrm>
                <a:prstGeom prst="rect">
                  <a:avLst/>
                </a:prstGeom>
                <a:noFill/>
                <a:ln w="7">
                  <a:solidFill>
                    <a:srgbClr val="A0A0A0"/>
                  </a:solidFill>
                  <a:miter lim="800000"/>
                  <a:headEnd/>
                  <a:tailEnd/>
                </a:ln>
              </p:spPr>
              <p:txBody>
                <a:bodyPr/>
                <a:lstStyle/>
                <a:p>
                  <a:endParaRPr lang="en-US"/>
                </a:p>
              </p:txBody>
            </p:sp>
          </p:grpSp>
          <p:grpSp>
            <p:nvGrpSpPr>
              <p:cNvPr id="76847" name="Group 134"/>
              <p:cNvGrpSpPr>
                <a:grpSpLocks/>
              </p:cNvGrpSpPr>
              <p:nvPr/>
            </p:nvGrpSpPr>
            <p:grpSpPr bwMode="auto">
              <a:xfrm>
                <a:off x="1984" y="2130"/>
                <a:ext cx="579" cy="319"/>
                <a:chOff x="1984" y="2130"/>
                <a:chExt cx="579" cy="319"/>
              </a:xfrm>
            </p:grpSpPr>
            <p:sp>
              <p:nvSpPr>
                <p:cNvPr id="76886" name="Rectangle 135"/>
                <p:cNvSpPr>
                  <a:spLocks noChangeArrowheads="1"/>
                </p:cNvSpPr>
                <p:nvPr/>
              </p:nvSpPr>
              <p:spPr bwMode="auto">
                <a:xfrm>
                  <a:off x="2026" y="2172"/>
                  <a:ext cx="495"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7(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887" name="Rectangle 136"/>
                <p:cNvSpPr>
                  <a:spLocks noChangeArrowheads="1"/>
                </p:cNvSpPr>
                <p:nvPr/>
              </p:nvSpPr>
              <p:spPr bwMode="auto">
                <a:xfrm>
                  <a:off x="1984" y="2130"/>
                  <a:ext cx="579" cy="319"/>
                </a:xfrm>
                <a:prstGeom prst="rect">
                  <a:avLst/>
                </a:prstGeom>
                <a:noFill/>
                <a:ln w="7">
                  <a:solidFill>
                    <a:srgbClr val="A0A0A0"/>
                  </a:solidFill>
                  <a:miter lim="800000"/>
                  <a:headEnd/>
                  <a:tailEnd/>
                </a:ln>
              </p:spPr>
              <p:txBody>
                <a:bodyPr/>
                <a:lstStyle/>
                <a:p>
                  <a:endParaRPr lang="en-US"/>
                </a:p>
              </p:txBody>
            </p:sp>
          </p:grpSp>
          <p:grpSp>
            <p:nvGrpSpPr>
              <p:cNvPr id="76848" name="Group 137"/>
              <p:cNvGrpSpPr>
                <a:grpSpLocks/>
              </p:cNvGrpSpPr>
              <p:nvPr/>
            </p:nvGrpSpPr>
            <p:grpSpPr bwMode="auto">
              <a:xfrm>
                <a:off x="2563" y="2130"/>
                <a:ext cx="174" cy="319"/>
                <a:chOff x="2563" y="2130"/>
                <a:chExt cx="174" cy="319"/>
              </a:xfrm>
            </p:grpSpPr>
            <p:sp>
              <p:nvSpPr>
                <p:cNvPr id="76884" name="Rectangle 138"/>
                <p:cNvSpPr>
                  <a:spLocks noChangeArrowheads="1"/>
                </p:cNvSpPr>
                <p:nvPr/>
              </p:nvSpPr>
              <p:spPr bwMode="auto">
                <a:xfrm>
                  <a:off x="2605" y="2172"/>
                  <a:ext cx="90"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885" name="Rectangle 139"/>
                <p:cNvSpPr>
                  <a:spLocks noChangeArrowheads="1"/>
                </p:cNvSpPr>
                <p:nvPr/>
              </p:nvSpPr>
              <p:spPr bwMode="auto">
                <a:xfrm>
                  <a:off x="2563" y="2130"/>
                  <a:ext cx="174" cy="319"/>
                </a:xfrm>
                <a:prstGeom prst="rect">
                  <a:avLst/>
                </a:prstGeom>
                <a:noFill/>
                <a:ln w="7">
                  <a:solidFill>
                    <a:srgbClr val="A0A0A0"/>
                  </a:solidFill>
                  <a:miter lim="800000"/>
                  <a:headEnd/>
                  <a:tailEnd/>
                </a:ln>
              </p:spPr>
              <p:txBody>
                <a:bodyPr/>
                <a:lstStyle/>
                <a:p>
                  <a:endParaRPr lang="en-US"/>
                </a:p>
              </p:txBody>
            </p:sp>
          </p:grpSp>
          <p:grpSp>
            <p:nvGrpSpPr>
              <p:cNvPr id="76849" name="Group 140"/>
              <p:cNvGrpSpPr>
                <a:grpSpLocks/>
              </p:cNvGrpSpPr>
              <p:nvPr/>
            </p:nvGrpSpPr>
            <p:grpSpPr bwMode="auto">
              <a:xfrm>
                <a:off x="2737" y="2130"/>
                <a:ext cx="579" cy="319"/>
                <a:chOff x="2737" y="2130"/>
                <a:chExt cx="579" cy="319"/>
              </a:xfrm>
            </p:grpSpPr>
            <p:sp>
              <p:nvSpPr>
                <p:cNvPr id="76882" name="Rectangle 141"/>
                <p:cNvSpPr>
                  <a:spLocks noChangeArrowheads="1"/>
                </p:cNvSpPr>
                <p:nvPr/>
              </p:nvSpPr>
              <p:spPr bwMode="auto">
                <a:xfrm>
                  <a:off x="2779" y="2172"/>
                  <a:ext cx="495" cy="235"/>
                </a:xfrm>
                <a:prstGeom prst="rect">
                  <a:avLst/>
                </a:prstGeom>
                <a:noFill/>
                <a:ln w="9525">
                  <a:noFill/>
                  <a:miter lim="800000"/>
                  <a:headEnd/>
                  <a:tailEnd/>
                </a:ln>
              </p:spPr>
              <p:txBody>
                <a:bodyPr lIns="91074" tIns="45537" rIns="91074" bIns="45537"/>
                <a:lstStyle/>
                <a:p>
                  <a:pPr algn="r" defTabSz="911225" eaLnBrk="1" hangingPunct="1"/>
                  <a:r>
                    <a:rPr lang="en-US" sz="1200">
                      <a:latin typeface="Arial" charset="0"/>
                      <a:cs typeface="Arial" charset="0"/>
                    </a:rPr>
                    <a:t>10( )</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883" name="Rectangle 142"/>
                <p:cNvSpPr>
                  <a:spLocks noChangeArrowheads="1"/>
                </p:cNvSpPr>
                <p:nvPr/>
              </p:nvSpPr>
              <p:spPr bwMode="auto">
                <a:xfrm>
                  <a:off x="2737" y="2130"/>
                  <a:ext cx="579" cy="319"/>
                </a:xfrm>
                <a:prstGeom prst="rect">
                  <a:avLst/>
                </a:prstGeom>
                <a:noFill/>
                <a:ln w="7">
                  <a:solidFill>
                    <a:srgbClr val="A0A0A0"/>
                  </a:solidFill>
                  <a:miter lim="800000"/>
                  <a:headEnd/>
                  <a:tailEnd/>
                </a:ln>
              </p:spPr>
              <p:txBody>
                <a:bodyPr/>
                <a:lstStyle/>
                <a:p>
                  <a:endParaRPr lang="en-US"/>
                </a:p>
              </p:txBody>
            </p:sp>
          </p:grpSp>
          <p:grpSp>
            <p:nvGrpSpPr>
              <p:cNvPr id="76850" name="Group 143"/>
              <p:cNvGrpSpPr>
                <a:grpSpLocks/>
              </p:cNvGrpSpPr>
              <p:nvPr/>
            </p:nvGrpSpPr>
            <p:grpSpPr bwMode="auto">
              <a:xfrm>
                <a:off x="3316" y="2130"/>
                <a:ext cx="206" cy="319"/>
                <a:chOff x="3316" y="2130"/>
                <a:chExt cx="206" cy="319"/>
              </a:xfrm>
            </p:grpSpPr>
            <p:sp>
              <p:nvSpPr>
                <p:cNvPr id="76880" name="Rectangle 144"/>
                <p:cNvSpPr>
                  <a:spLocks noChangeArrowheads="1"/>
                </p:cNvSpPr>
                <p:nvPr/>
              </p:nvSpPr>
              <p:spPr bwMode="auto">
                <a:xfrm>
                  <a:off x="3358" y="2172"/>
                  <a:ext cx="122"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881" name="Rectangle 145"/>
                <p:cNvSpPr>
                  <a:spLocks noChangeArrowheads="1"/>
                </p:cNvSpPr>
                <p:nvPr/>
              </p:nvSpPr>
              <p:spPr bwMode="auto">
                <a:xfrm>
                  <a:off x="3316" y="2130"/>
                  <a:ext cx="206" cy="319"/>
                </a:xfrm>
                <a:prstGeom prst="rect">
                  <a:avLst/>
                </a:prstGeom>
                <a:noFill/>
                <a:ln w="7">
                  <a:solidFill>
                    <a:srgbClr val="A0A0A0"/>
                  </a:solidFill>
                  <a:miter lim="800000"/>
                  <a:headEnd/>
                  <a:tailEnd/>
                </a:ln>
              </p:spPr>
              <p:txBody>
                <a:bodyPr/>
                <a:lstStyle/>
                <a:p>
                  <a:endParaRPr lang="en-US"/>
                </a:p>
              </p:txBody>
            </p:sp>
          </p:grpSp>
          <p:grpSp>
            <p:nvGrpSpPr>
              <p:cNvPr id="76851" name="Group 146"/>
              <p:cNvGrpSpPr>
                <a:grpSpLocks/>
              </p:cNvGrpSpPr>
              <p:nvPr/>
            </p:nvGrpSpPr>
            <p:grpSpPr bwMode="auto">
              <a:xfrm>
                <a:off x="3522" y="2130"/>
                <a:ext cx="348" cy="319"/>
                <a:chOff x="3522" y="2130"/>
                <a:chExt cx="348" cy="319"/>
              </a:xfrm>
            </p:grpSpPr>
            <p:sp>
              <p:nvSpPr>
                <p:cNvPr id="76878" name="Rectangle 147"/>
                <p:cNvSpPr>
                  <a:spLocks noChangeArrowheads="1"/>
                </p:cNvSpPr>
                <p:nvPr/>
              </p:nvSpPr>
              <p:spPr bwMode="auto">
                <a:xfrm>
                  <a:off x="3564" y="2172"/>
                  <a:ext cx="264"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879" name="Rectangle 148"/>
                <p:cNvSpPr>
                  <a:spLocks noChangeArrowheads="1"/>
                </p:cNvSpPr>
                <p:nvPr/>
              </p:nvSpPr>
              <p:spPr bwMode="auto">
                <a:xfrm>
                  <a:off x="3522" y="2130"/>
                  <a:ext cx="348" cy="319"/>
                </a:xfrm>
                <a:prstGeom prst="rect">
                  <a:avLst/>
                </a:prstGeom>
                <a:noFill/>
                <a:ln w="7">
                  <a:solidFill>
                    <a:srgbClr val="A0A0A0"/>
                  </a:solidFill>
                  <a:miter lim="800000"/>
                  <a:headEnd/>
                  <a:tailEnd/>
                </a:ln>
              </p:spPr>
              <p:txBody>
                <a:bodyPr/>
                <a:lstStyle/>
                <a:p>
                  <a:endParaRPr lang="en-US"/>
                </a:p>
              </p:txBody>
            </p:sp>
          </p:grpSp>
          <p:grpSp>
            <p:nvGrpSpPr>
              <p:cNvPr id="76852" name="Group 149"/>
              <p:cNvGrpSpPr>
                <a:grpSpLocks/>
              </p:cNvGrpSpPr>
              <p:nvPr/>
            </p:nvGrpSpPr>
            <p:grpSpPr bwMode="auto">
              <a:xfrm>
                <a:off x="0" y="2533"/>
                <a:ext cx="1232" cy="319"/>
                <a:chOff x="0" y="2533"/>
                <a:chExt cx="1232" cy="319"/>
              </a:xfrm>
            </p:grpSpPr>
            <p:sp>
              <p:nvSpPr>
                <p:cNvPr id="76876" name="Rectangle 150"/>
                <p:cNvSpPr>
                  <a:spLocks noChangeArrowheads="1"/>
                </p:cNvSpPr>
                <p:nvPr/>
              </p:nvSpPr>
              <p:spPr bwMode="auto">
                <a:xfrm>
                  <a:off x="42" y="2575"/>
                  <a:ext cx="1148" cy="235"/>
                </a:xfrm>
                <a:prstGeom prst="rect">
                  <a:avLst/>
                </a:prstGeom>
                <a:noFill/>
                <a:ln w="9525">
                  <a:noFill/>
                  <a:miter lim="800000"/>
                  <a:headEnd/>
                  <a:tailEnd/>
                </a:ln>
              </p:spPr>
              <p:txBody>
                <a:bodyPr lIns="91074" tIns="45537" rIns="91074" bIns="45537"/>
                <a:lstStyle/>
                <a:p>
                  <a:pPr defTabSz="911225" eaLnBrk="1" hangingPunct="1"/>
                  <a:r>
                    <a:rPr lang="en-US" sz="1200">
                      <a:latin typeface="Times New Roman" pitchFamily="18" charset="0"/>
                      <a:cs typeface="Times New Roman" pitchFamily="18" charset="0"/>
                    </a:rPr>
                    <a:t> </a:t>
                  </a:r>
                </a:p>
                <a:p>
                  <a:pPr defTabSz="911225"/>
                  <a:endParaRPr lang="en-US">
                    <a:latin typeface="Times New Roman" pitchFamily="18" charset="0"/>
                  </a:endParaRPr>
                </a:p>
              </p:txBody>
            </p:sp>
            <p:sp>
              <p:nvSpPr>
                <p:cNvPr id="76877" name="Rectangle 151"/>
                <p:cNvSpPr>
                  <a:spLocks noChangeArrowheads="1"/>
                </p:cNvSpPr>
                <p:nvPr/>
              </p:nvSpPr>
              <p:spPr bwMode="auto">
                <a:xfrm>
                  <a:off x="0" y="2533"/>
                  <a:ext cx="1232" cy="319"/>
                </a:xfrm>
                <a:prstGeom prst="rect">
                  <a:avLst/>
                </a:prstGeom>
                <a:noFill/>
                <a:ln w="7">
                  <a:solidFill>
                    <a:srgbClr val="A0A0A0"/>
                  </a:solidFill>
                  <a:miter lim="800000"/>
                  <a:headEnd/>
                  <a:tailEnd/>
                </a:ln>
              </p:spPr>
              <p:txBody>
                <a:bodyPr/>
                <a:lstStyle/>
                <a:p>
                  <a:endParaRPr lang="en-US"/>
                </a:p>
              </p:txBody>
            </p:sp>
          </p:grpSp>
          <p:grpSp>
            <p:nvGrpSpPr>
              <p:cNvPr id="76853" name="Group 152"/>
              <p:cNvGrpSpPr>
                <a:grpSpLocks/>
              </p:cNvGrpSpPr>
              <p:nvPr/>
            </p:nvGrpSpPr>
            <p:grpSpPr bwMode="auto">
              <a:xfrm>
                <a:off x="1232" y="2533"/>
                <a:ext cx="578" cy="319"/>
                <a:chOff x="1232" y="2533"/>
                <a:chExt cx="578" cy="319"/>
              </a:xfrm>
            </p:grpSpPr>
            <p:sp>
              <p:nvSpPr>
                <p:cNvPr id="76874" name="Rectangle 153"/>
                <p:cNvSpPr>
                  <a:spLocks noChangeArrowheads="1"/>
                </p:cNvSpPr>
                <p:nvPr/>
              </p:nvSpPr>
              <p:spPr bwMode="auto">
                <a:xfrm>
                  <a:off x="1274" y="2575"/>
                  <a:ext cx="494" cy="235"/>
                </a:xfrm>
                <a:prstGeom prst="rect">
                  <a:avLst/>
                </a:prstGeom>
                <a:noFill/>
                <a:ln w="9525">
                  <a:noFill/>
                  <a:miter lim="800000"/>
                  <a:headEnd/>
                  <a:tailEnd/>
                </a:ln>
              </p:spPr>
              <p:txBody>
                <a:bodyPr lIns="91074" tIns="45537" rIns="91074" bIns="45537"/>
                <a:lstStyle/>
                <a:p>
                  <a:pPr defTabSz="911225" eaLnBrk="1" hangingPunct="1"/>
                  <a:r>
                    <a:rPr lang="en-US" sz="1200">
                      <a:latin typeface="Times New Roman" pitchFamily="18" charset="0"/>
                      <a:cs typeface="Times New Roman" pitchFamily="18" charset="0"/>
                    </a:rPr>
                    <a:t> </a:t>
                  </a:r>
                </a:p>
                <a:p>
                  <a:pPr defTabSz="911225"/>
                  <a:endParaRPr lang="en-US">
                    <a:latin typeface="Times New Roman" pitchFamily="18" charset="0"/>
                  </a:endParaRPr>
                </a:p>
              </p:txBody>
            </p:sp>
            <p:sp>
              <p:nvSpPr>
                <p:cNvPr id="76875" name="Rectangle 154"/>
                <p:cNvSpPr>
                  <a:spLocks noChangeArrowheads="1"/>
                </p:cNvSpPr>
                <p:nvPr/>
              </p:nvSpPr>
              <p:spPr bwMode="auto">
                <a:xfrm>
                  <a:off x="1232" y="2533"/>
                  <a:ext cx="578" cy="319"/>
                </a:xfrm>
                <a:prstGeom prst="rect">
                  <a:avLst/>
                </a:prstGeom>
                <a:noFill/>
                <a:ln w="7">
                  <a:solidFill>
                    <a:srgbClr val="A0A0A0"/>
                  </a:solidFill>
                  <a:miter lim="800000"/>
                  <a:headEnd/>
                  <a:tailEnd/>
                </a:ln>
              </p:spPr>
              <p:txBody>
                <a:bodyPr/>
                <a:lstStyle/>
                <a:p>
                  <a:endParaRPr lang="en-US"/>
                </a:p>
              </p:txBody>
            </p:sp>
          </p:grpSp>
          <p:grpSp>
            <p:nvGrpSpPr>
              <p:cNvPr id="76854" name="Group 155"/>
              <p:cNvGrpSpPr>
                <a:grpSpLocks/>
              </p:cNvGrpSpPr>
              <p:nvPr/>
            </p:nvGrpSpPr>
            <p:grpSpPr bwMode="auto">
              <a:xfrm>
                <a:off x="1810" y="2533"/>
                <a:ext cx="174" cy="319"/>
                <a:chOff x="1810" y="2533"/>
                <a:chExt cx="174" cy="319"/>
              </a:xfrm>
            </p:grpSpPr>
            <p:sp>
              <p:nvSpPr>
                <p:cNvPr id="76872" name="Rectangle 156"/>
                <p:cNvSpPr>
                  <a:spLocks noChangeArrowheads="1"/>
                </p:cNvSpPr>
                <p:nvPr/>
              </p:nvSpPr>
              <p:spPr bwMode="auto">
                <a:xfrm>
                  <a:off x="1852" y="2575"/>
                  <a:ext cx="90" cy="235"/>
                </a:xfrm>
                <a:prstGeom prst="rect">
                  <a:avLst/>
                </a:prstGeom>
                <a:noFill/>
                <a:ln w="9525">
                  <a:noFill/>
                  <a:miter lim="800000"/>
                  <a:headEnd/>
                  <a:tailEnd/>
                </a:ln>
              </p:spPr>
              <p:txBody>
                <a:bodyPr lIns="91074" tIns="45537" rIns="91074" bIns="45537"/>
                <a:lstStyle/>
                <a:p>
                  <a:pPr defTabSz="911225" eaLnBrk="1" hangingPunct="1"/>
                  <a:r>
                    <a:rPr lang="en-US" sz="1200">
                      <a:latin typeface="Times New Roman" pitchFamily="18" charset="0"/>
                      <a:cs typeface="Times New Roman" pitchFamily="18" charset="0"/>
                    </a:rPr>
                    <a:t> </a:t>
                  </a:r>
                </a:p>
                <a:p>
                  <a:pPr defTabSz="911225"/>
                  <a:endParaRPr lang="en-US">
                    <a:latin typeface="Times New Roman" pitchFamily="18" charset="0"/>
                  </a:endParaRPr>
                </a:p>
              </p:txBody>
            </p:sp>
            <p:sp>
              <p:nvSpPr>
                <p:cNvPr id="76873" name="Rectangle 157"/>
                <p:cNvSpPr>
                  <a:spLocks noChangeArrowheads="1"/>
                </p:cNvSpPr>
                <p:nvPr/>
              </p:nvSpPr>
              <p:spPr bwMode="auto">
                <a:xfrm>
                  <a:off x="1810" y="2533"/>
                  <a:ext cx="174" cy="319"/>
                </a:xfrm>
                <a:prstGeom prst="rect">
                  <a:avLst/>
                </a:prstGeom>
                <a:noFill/>
                <a:ln w="7">
                  <a:solidFill>
                    <a:srgbClr val="A0A0A0"/>
                  </a:solidFill>
                  <a:miter lim="800000"/>
                  <a:headEnd/>
                  <a:tailEnd/>
                </a:ln>
              </p:spPr>
              <p:txBody>
                <a:bodyPr/>
                <a:lstStyle/>
                <a:p>
                  <a:endParaRPr lang="en-US"/>
                </a:p>
              </p:txBody>
            </p:sp>
          </p:grpSp>
          <p:grpSp>
            <p:nvGrpSpPr>
              <p:cNvPr id="76855" name="Group 158"/>
              <p:cNvGrpSpPr>
                <a:grpSpLocks/>
              </p:cNvGrpSpPr>
              <p:nvPr/>
            </p:nvGrpSpPr>
            <p:grpSpPr bwMode="auto">
              <a:xfrm>
                <a:off x="1984" y="2533"/>
                <a:ext cx="579" cy="319"/>
                <a:chOff x="1984" y="2533"/>
                <a:chExt cx="579" cy="319"/>
              </a:xfrm>
            </p:grpSpPr>
            <p:sp>
              <p:nvSpPr>
                <p:cNvPr id="76870" name="Rectangle 159"/>
                <p:cNvSpPr>
                  <a:spLocks noChangeArrowheads="1"/>
                </p:cNvSpPr>
                <p:nvPr/>
              </p:nvSpPr>
              <p:spPr bwMode="auto">
                <a:xfrm>
                  <a:off x="2026" y="2575"/>
                  <a:ext cx="495" cy="235"/>
                </a:xfrm>
                <a:prstGeom prst="rect">
                  <a:avLst/>
                </a:prstGeom>
                <a:noFill/>
                <a:ln w="9525">
                  <a:noFill/>
                  <a:miter lim="800000"/>
                  <a:headEnd/>
                  <a:tailEnd/>
                </a:ln>
              </p:spPr>
              <p:txBody>
                <a:bodyPr lIns="91074" tIns="45537" rIns="91074" bIns="45537"/>
                <a:lstStyle/>
                <a:p>
                  <a:pPr defTabSz="911225" eaLnBrk="1" hangingPunct="1"/>
                  <a:r>
                    <a:rPr lang="en-US" sz="1200">
                      <a:latin typeface="Times New Roman" pitchFamily="18" charset="0"/>
                      <a:cs typeface="Times New Roman" pitchFamily="18" charset="0"/>
                    </a:rPr>
                    <a:t> </a:t>
                  </a:r>
                </a:p>
                <a:p>
                  <a:pPr defTabSz="911225"/>
                  <a:endParaRPr lang="en-US">
                    <a:latin typeface="Times New Roman" pitchFamily="18" charset="0"/>
                  </a:endParaRPr>
                </a:p>
              </p:txBody>
            </p:sp>
            <p:sp>
              <p:nvSpPr>
                <p:cNvPr id="76871" name="Rectangle 160"/>
                <p:cNvSpPr>
                  <a:spLocks noChangeArrowheads="1"/>
                </p:cNvSpPr>
                <p:nvPr/>
              </p:nvSpPr>
              <p:spPr bwMode="auto">
                <a:xfrm>
                  <a:off x="1984" y="2533"/>
                  <a:ext cx="579" cy="319"/>
                </a:xfrm>
                <a:prstGeom prst="rect">
                  <a:avLst/>
                </a:prstGeom>
                <a:noFill/>
                <a:ln w="7">
                  <a:solidFill>
                    <a:srgbClr val="A0A0A0"/>
                  </a:solidFill>
                  <a:miter lim="800000"/>
                  <a:headEnd/>
                  <a:tailEnd/>
                </a:ln>
              </p:spPr>
              <p:txBody>
                <a:bodyPr/>
                <a:lstStyle/>
                <a:p>
                  <a:endParaRPr lang="en-US"/>
                </a:p>
              </p:txBody>
            </p:sp>
          </p:grpSp>
          <p:grpSp>
            <p:nvGrpSpPr>
              <p:cNvPr id="76856" name="Group 161"/>
              <p:cNvGrpSpPr>
                <a:grpSpLocks/>
              </p:cNvGrpSpPr>
              <p:nvPr/>
            </p:nvGrpSpPr>
            <p:grpSpPr bwMode="auto">
              <a:xfrm>
                <a:off x="2563" y="2533"/>
                <a:ext cx="174" cy="319"/>
                <a:chOff x="2563" y="2533"/>
                <a:chExt cx="174" cy="319"/>
              </a:xfrm>
            </p:grpSpPr>
            <p:sp>
              <p:nvSpPr>
                <p:cNvPr id="76868" name="Rectangle 162"/>
                <p:cNvSpPr>
                  <a:spLocks noChangeArrowheads="1"/>
                </p:cNvSpPr>
                <p:nvPr/>
              </p:nvSpPr>
              <p:spPr bwMode="auto">
                <a:xfrm>
                  <a:off x="2605" y="2575"/>
                  <a:ext cx="90" cy="235"/>
                </a:xfrm>
                <a:prstGeom prst="rect">
                  <a:avLst/>
                </a:prstGeom>
                <a:noFill/>
                <a:ln w="9525">
                  <a:noFill/>
                  <a:miter lim="800000"/>
                  <a:headEnd/>
                  <a:tailEnd/>
                </a:ln>
              </p:spPr>
              <p:txBody>
                <a:bodyPr lIns="91074" tIns="45537" rIns="91074" bIns="45537"/>
                <a:lstStyle/>
                <a:p>
                  <a:pPr defTabSz="911225" eaLnBrk="1" hangingPunct="1"/>
                  <a:r>
                    <a:rPr lang="en-US" sz="1200">
                      <a:latin typeface="Times New Roman" pitchFamily="18" charset="0"/>
                      <a:cs typeface="Times New Roman" pitchFamily="18" charset="0"/>
                    </a:rPr>
                    <a:t> </a:t>
                  </a:r>
                </a:p>
                <a:p>
                  <a:pPr defTabSz="911225"/>
                  <a:endParaRPr lang="en-US">
                    <a:latin typeface="Times New Roman" pitchFamily="18" charset="0"/>
                  </a:endParaRPr>
                </a:p>
              </p:txBody>
            </p:sp>
            <p:sp>
              <p:nvSpPr>
                <p:cNvPr id="76869" name="Rectangle 163"/>
                <p:cNvSpPr>
                  <a:spLocks noChangeArrowheads="1"/>
                </p:cNvSpPr>
                <p:nvPr/>
              </p:nvSpPr>
              <p:spPr bwMode="auto">
                <a:xfrm>
                  <a:off x="2563" y="2533"/>
                  <a:ext cx="174" cy="319"/>
                </a:xfrm>
                <a:prstGeom prst="rect">
                  <a:avLst/>
                </a:prstGeom>
                <a:noFill/>
                <a:ln w="7">
                  <a:solidFill>
                    <a:srgbClr val="A0A0A0"/>
                  </a:solidFill>
                  <a:miter lim="800000"/>
                  <a:headEnd/>
                  <a:tailEnd/>
                </a:ln>
              </p:spPr>
              <p:txBody>
                <a:bodyPr/>
                <a:lstStyle/>
                <a:p>
                  <a:endParaRPr lang="en-US"/>
                </a:p>
              </p:txBody>
            </p:sp>
          </p:grpSp>
          <p:grpSp>
            <p:nvGrpSpPr>
              <p:cNvPr id="76857" name="Group 164"/>
              <p:cNvGrpSpPr>
                <a:grpSpLocks/>
              </p:cNvGrpSpPr>
              <p:nvPr/>
            </p:nvGrpSpPr>
            <p:grpSpPr bwMode="auto">
              <a:xfrm>
                <a:off x="2737" y="2533"/>
                <a:ext cx="579" cy="319"/>
                <a:chOff x="2737" y="2533"/>
                <a:chExt cx="579" cy="319"/>
              </a:xfrm>
            </p:grpSpPr>
            <p:sp>
              <p:nvSpPr>
                <p:cNvPr id="76866" name="Rectangle 165"/>
                <p:cNvSpPr>
                  <a:spLocks noChangeArrowheads="1"/>
                </p:cNvSpPr>
                <p:nvPr/>
              </p:nvSpPr>
              <p:spPr bwMode="auto">
                <a:xfrm>
                  <a:off x="2779" y="2575"/>
                  <a:ext cx="495" cy="235"/>
                </a:xfrm>
                <a:prstGeom prst="rect">
                  <a:avLst/>
                </a:prstGeom>
                <a:noFill/>
                <a:ln w="9525">
                  <a:noFill/>
                  <a:miter lim="800000"/>
                  <a:headEnd/>
                  <a:tailEnd/>
                </a:ln>
              </p:spPr>
              <p:txBody>
                <a:bodyPr lIns="91074" tIns="45537" rIns="91074" bIns="45537"/>
                <a:lstStyle/>
                <a:p>
                  <a:pPr algn="r" defTabSz="911225" eaLnBrk="1" hangingPunct="1"/>
                  <a:r>
                    <a:rPr lang="en-US" sz="1200" b="1">
                      <a:latin typeface="Arial" charset="0"/>
                      <a:cs typeface="Arial" charset="0"/>
                    </a:rPr>
                    <a:t>Total</a:t>
                  </a:r>
                  <a:endParaRPr lang="en-US" sz="1200">
                    <a:latin typeface="Times New Roman" pitchFamily="18" charset="0"/>
                    <a:cs typeface="Times New Roman" pitchFamily="18" charset="0"/>
                  </a:endParaRPr>
                </a:p>
                <a:p>
                  <a:pPr algn="r" defTabSz="911225"/>
                  <a:endParaRPr lang="en-US">
                    <a:latin typeface="Times New Roman" pitchFamily="18" charset="0"/>
                  </a:endParaRPr>
                </a:p>
              </p:txBody>
            </p:sp>
            <p:sp>
              <p:nvSpPr>
                <p:cNvPr id="76867" name="Rectangle 166"/>
                <p:cNvSpPr>
                  <a:spLocks noChangeArrowheads="1"/>
                </p:cNvSpPr>
                <p:nvPr/>
              </p:nvSpPr>
              <p:spPr bwMode="auto">
                <a:xfrm>
                  <a:off x="2737" y="2533"/>
                  <a:ext cx="579" cy="319"/>
                </a:xfrm>
                <a:prstGeom prst="rect">
                  <a:avLst/>
                </a:prstGeom>
                <a:noFill/>
                <a:ln w="7">
                  <a:solidFill>
                    <a:srgbClr val="A0A0A0"/>
                  </a:solidFill>
                  <a:miter lim="800000"/>
                  <a:headEnd/>
                  <a:tailEnd/>
                </a:ln>
              </p:spPr>
              <p:txBody>
                <a:bodyPr/>
                <a:lstStyle/>
                <a:p>
                  <a:endParaRPr lang="en-US"/>
                </a:p>
              </p:txBody>
            </p:sp>
          </p:grpSp>
          <p:grpSp>
            <p:nvGrpSpPr>
              <p:cNvPr id="76858" name="Group 167"/>
              <p:cNvGrpSpPr>
                <a:grpSpLocks/>
              </p:cNvGrpSpPr>
              <p:nvPr/>
            </p:nvGrpSpPr>
            <p:grpSpPr bwMode="auto">
              <a:xfrm>
                <a:off x="3316" y="2533"/>
                <a:ext cx="206" cy="319"/>
                <a:chOff x="3316" y="2533"/>
                <a:chExt cx="206" cy="319"/>
              </a:xfrm>
            </p:grpSpPr>
            <p:sp>
              <p:nvSpPr>
                <p:cNvPr id="76864" name="Rectangle 168"/>
                <p:cNvSpPr>
                  <a:spLocks noChangeArrowheads="1"/>
                </p:cNvSpPr>
                <p:nvPr/>
              </p:nvSpPr>
              <p:spPr bwMode="auto">
                <a:xfrm>
                  <a:off x="3358" y="2575"/>
                  <a:ext cx="122" cy="235"/>
                </a:xfrm>
                <a:prstGeom prst="rect">
                  <a:avLst/>
                </a:prstGeom>
                <a:noFill/>
                <a:ln w="9525">
                  <a:noFill/>
                  <a:miter lim="800000"/>
                  <a:headEnd/>
                  <a:tailEnd/>
                </a:ln>
              </p:spPr>
              <p:txBody>
                <a:bodyPr lIns="91074" tIns="45537" rIns="91074" bIns="45537"/>
                <a:lstStyle/>
                <a:p>
                  <a:pPr algn="ctr" defTabSz="911225" eaLnBrk="1" hangingPunct="1"/>
                  <a:r>
                    <a:rPr lang="en-US" sz="1200">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865" name="Rectangle 169"/>
                <p:cNvSpPr>
                  <a:spLocks noChangeArrowheads="1"/>
                </p:cNvSpPr>
                <p:nvPr/>
              </p:nvSpPr>
              <p:spPr bwMode="auto">
                <a:xfrm>
                  <a:off x="3316" y="2533"/>
                  <a:ext cx="206" cy="319"/>
                </a:xfrm>
                <a:prstGeom prst="rect">
                  <a:avLst/>
                </a:prstGeom>
                <a:noFill/>
                <a:ln w="7">
                  <a:solidFill>
                    <a:srgbClr val="A0A0A0"/>
                  </a:solidFill>
                  <a:miter lim="800000"/>
                  <a:headEnd/>
                  <a:tailEnd/>
                </a:ln>
              </p:spPr>
              <p:txBody>
                <a:bodyPr/>
                <a:lstStyle/>
                <a:p>
                  <a:endParaRPr lang="en-US"/>
                </a:p>
              </p:txBody>
            </p:sp>
          </p:grpSp>
          <p:grpSp>
            <p:nvGrpSpPr>
              <p:cNvPr id="76859" name="Group 170"/>
              <p:cNvGrpSpPr>
                <a:grpSpLocks/>
              </p:cNvGrpSpPr>
              <p:nvPr/>
            </p:nvGrpSpPr>
            <p:grpSpPr bwMode="auto">
              <a:xfrm>
                <a:off x="3522" y="2533"/>
                <a:ext cx="348" cy="319"/>
                <a:chOff x="3522" y="2533"/>
                <a:chExt cx="348" cy="319"/>
              </a:xfrm>
            </p:grpSpPr>
            <p:sp>
              <p:nvSpPr>
                <p:cNvPr id="76862" name="Rectangle 171"/>
                <p:cNvSpPr>
                  <a:spLocks noChangeArrowheads="1"/>
                </p:cNvSpPr>
                <p:nvPr/>
              </p:nvSpPr>
              <p:spPr bwMode="auto">
                <a:xfrm>
                  <a:off x="3564" y="2575"/>
                  <a:ext cx="264" cy="235"/>
                </a:xfrm>
                <a:prstGeom prst="rect">
                  <a:avLst/>
                </a:prstGeom>
                <a:noFill/>
                <a:ln w="9525">
                  <a:noFill/>
                  <a:miter lim="800000"/>
                  <a:headEnd/>
                  <a:tailEnd/>
                </a:ln>
              </p:spPr>
              <p:txBody>
                <a:bodyPr lIns="91074" tIns="45537" rIns="91074" bIns="45537"/>
                <a:lstStyle/>
                <a:p>
                  <a:pPr algn="ctr" defTabSz="911225" eaLnBrk="1" hangingPunct="1"/>
                  <a:r>
                    <a:rPr lang="en-US" sz="1200" b="1">
                      <a:latin typeface="Arial" charset="0"/>
                      <a:cs typeface="Arial" charset="0"/>
                    </a:rPr>
                    <a:t>?</a:t>
                  </a:r>
                  <a:endParaRPr lang="en-US" sz="1200">
                    <a:latin typeface="Times New Roman" pitchFamily="18" charset="0"/>
                    <a:cs typeface="Times New Roman" pitchFamily="18" charset="0"/>
                  </a:endParaRPr>
                </a:p>
                <a:p>
                  <a:pPr algn="ctr" defTabSz="911225"/>
                  <a:endParaRPr lang="en-US">
                    <a:latin typeface="Times New Roman" pitchFamily="18" charset="0"/>
                  </a:endParaRPr>
                </a:p>
              </p:txBody>
            </p:sp>
            <p:sp>
              <p:nvSpPr>
                <p:cNvPr id="76863" name="Rectangle 172"/>
                <p:cNvSpPr>
                  <a:spLocks noChangeArrowheads="1"/>
                </p:cNvSpPr>
                <p:nvPr/>
              </p:nvSpPr>
              <p:spPr bwMode="auto">
                <a:xfrm>
                  <a:off x="3522" y="2533"/>
                  <a:ext cx="348" cy="319"/>
                </a:xfrm>
                <a:prstGeom prst="rect">
                  <a:avLst/>
                </a:prstGeom>
                <a:noFill/>
                <a:ln w="7">
                  <a:solidFill>
                    <a:srgbClr val="A0A0A0"/>
                  </a:solidFill>
                  <a:miter lim="800000"/>
                  <a:headEnd/>
                  <a:tailEnd/>
                </a:ln>
              </p:spPr>
              <p:txBody>
                <a:bodyPr/>
                <a:lstStyle/>
                <a:p>
                  <a:endParaRPr lang="en-US"/>
                </a:p>
              </p:txBody>
            </p:sp>
          </p:grpSp>
        </p:grpSp>
        <p:sp>
          <p:nvSpPr>
            <p:cNvPr id="76805" name="Rectangle 173"/>
            <p:cNvSpPr>
              <a:spLocks noChangeArrowheads="1"/>
            </p:cNvSpPr>
            <p:nvPr/>
          </p:nvSpPr>
          <p:spPr bwMode="auto">
            <a:xfrm>
              <a:off x="-3" y="-3"/>
              <a:ext cx="3876" cy="2858"/>
            </a:xfrm>
            <a:prstGeom prst="rect">
              <a:avLst/>
            </a:prstGeom>
            <a:noFill/>
            <a:ln w="9525">
              <a:solidFill>
                <a:srgbClr val="A0A0A0"/>
              </a:solidFill>
              <a:miter lim="800000"/>
              <a:headEnd/>
              <a:tailEnd/>
            </a:ln>
          </p:spPr>
          <p:txBody>
            <a:bodyPr/>
            <a:lstStyle/>
            <a:p>
              <a:endParaRPr lang="en-US"/>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mtClean="0"/>
              <a:t>Function Point Equation</a:t>
            </a:r>
          </a:p>
        </p:txBody>
      </p:sp>
      <p:sp>
        <p:nvSpPr>
          <p:cNvPr id="77827" name="Rectangle 3"/>
          <p:cNvSpPr>
            <a:spLocks noGrp="1" noChangeArrowheads="1"/>
          </p:cNvSpPr>
          <p:nvPr>
            <p:ph type="body" idx="1"/>
          </p:nvPr>
        </p:nvSpPr>
        <p:spPr>
          <a:xfrm>
            <a:off x="666751" y="1670050"/>
            <a:ext cx="8091488" cy="4718050"/>
          </a:xfrm>
        </p:spPr>
        <p:txBody>
          <a:bodyPr/>
          <a:lstStyle/>
          <a:p>
            <a:pPr>
              <a:lnSpc>
                <a:spcPct val="90000"/>
              </a:lnSpc>
              <a:buFont typeface="Zapf Dingbats" charset="2"/>
              <a:buNone/>
            </a:pPr>
            <a:r>
              <a:rPr lang="en-US" sz="2800" dirty="0" smtClean="0">
                <a:cs typeface="Arial" charset="0"/>
              </a:rPr>
              <a:t>FP = T * (0.65 + 0.01 * Q)</a:t>
            </a:r>
            <a:endParaRPr lang="en-US" sz="2800" dirty="0" smtClean="0">
              <a:cs typeface="Times New Roman" pitchFamily="18" charset="0"/>
            </a:endParaRPr>
          </a:p>
          <a:p>
            <a:pPr>
              <a:lnSpc>
                <a:spcPct val="90000"/>
              </a:lnSpc>
              <a:buFont typeface="Zapf Dingbats" charset="2"/>
              <a:buNone/>
            </a:pPr>
            <a:r>
              <a:rPr lang="en-US" sz="2800" dirty="0" smtClean="0">
                <a:cs typeface="Arial" charset="0"/>
              </a:rPr>
              <a:t>    Where T = unadjusted table total</a:t>
            </a:r>
          </a:p>
          <a:p>
            <a:pPr>
              <a:lnSpc>
                <a:spcPct val="90000"/>
              </a:lnSpc>
              <a:buFont typeface="Zapf Dingbats" charset="2"/>
              <a:buNone/>
            </a:pPr>
            <a:endParaRPr lang="en-US" sz="2800" dirty="0" smtClean="0">
              <a:cs typeface="Arial" charset="0"/>
            </a:endParaRPr>
          </a:p>
          <a:p>
            <a:pPr>
              <a:lnSpc>
                <a:spcPct val="90000"/>
              </a:lnSpc>
              <a:buFont typeface="Zapf Dingbats" charset="2"/>
              <a:buNone/>
            </a:pPr>
            <a:r>
              <a:rPr lang="en-US" sz="2800" dirty="0" smtClean="0">
                <a:cs typeface="Arial" charset="0"/>
              </a:rPr>
              <a:t>Q = score from questionnaire</a:t>
            </a:r>
          </a:p>
          <a:p>
            <a:pPr>
              <a:lnSpc>
                <a:spcPct val="90000"/>
              </a:lnSpc>
              <a:buFont typeface="Zapf Dingbats" charset="2"/>
              <a:buNone/>
            </a:pPr>
            <a:r>
              <a:rPr lang="en-US" sz="2800" dirty="0" smtClean="0">
                <a:cs typeface="Times New Roman" pitchFamily="18" charset="0"/>
              </a:rPr>
              <a:t>       (14 items with values 0 to 5)</a:t>
            </a:r>
          </a:p>
          <a:p>
            <a:pPr>
              <a:lnSpc>
                <a:spcPct val="90000"/>
              </a:lnSpc>
              <a:buFont typeface="Zapf Dingbats" charset="2"/>
              <a:buNone/>
            </a:pPr>
            <a:endParaRPr lang="en-US" sz="2800" dirty="0" smtClean="0">
              <a:cs typeface="Times New Roman" pitchFamily="18" charset="0"/>
            </a:endParaRPr>
          </a:p>
          <a:p>
            <a:pPr>
              <a:lnSpc>
                <a:spcPct val="90000"/>
              </a:lnSpc>
            </a:pPr>
            <a:r>
              <a:rPr lang="en-US" sz="2800" dirty="0" smtClean="0">
                <a:cs typeface="Arial" charset="0"/>
              </a:rPr>
              <a:t>Cost of producing one function point? May be organization specific.</a:t>
            </a:r>
            <a:endParaRPr lang="en-US" sz="2800" dirty="0" smtClean="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z="3400" smtClean="0"/>
              <a:t>Function Point Questionnaire</a:t>
            </a:r>
          </a:p>
        </p:txBody>
      </p:sp>
      <p:sp>
        <p:nvSpPr>
          <p:cNvPr id="78851" name="Rectangle 3"/>
          <p:cNvSpPr>
            <a:spLocks noGrp="1" noChangeArrowheads="1"/>
          </p:cNvSpPr>
          <p:nvPr>
            <p:ph type="body" sz="half" idx="1"/>
          </p:nvPr>
        </p:nvSpPr>
        <p:spPr>
          <a:xfrm>
            <a:off x="985838" y="1670050"/>
            <a:ext cx="3810000" cy="4718050"/>
          </a:xfrm>
        </p:spPr>
        <p:txBody>
          <a:bodyPr/>
          <a:lstStyle/>
          <a:p>
            <a:pPr marL="533400" indent="-533400">
              <a:buFontTx/>
              <a:buAutoNum type="arabicPeriod"/>
            </a:pPr>
            <a:r>
              <a:rPr lang="en-US" sz="2400" dirty="0" smtClean="0">
                <a:cs typeface="Arial" charset="0"/>
              </a:rPr>
              <a:t>Backup.</a:t>
            </a:r>
            <a:endParaRPr lang="en-US" sz="2400" dirty="0" smtClean="0"/>
          </a:p>
          <a:p>
            <a:pPr marL="533400" indent="-533400">
              <a:buFontTx/>
              <a:buAutoNum type="arabicPeriod"/>
            </a:pPr>
            <a:r>
              <a:rPr lang="en-US" sz="2400" dirty="0" smtClean="0">
                <a:cs typeface="Arial" charset="0"/>
              </a:rPr>
              <a:t>Data communication.</a:t>
            </a:r>
            <a:endParaRPr lang="en-US" sz="2400" dirty="0" smtClean="0"/>
          </a:p>
          <a:p>
            <a:pPr marL="533400" indent="-533400">
              <a:buFontTx/>
              <a:buAutoNum type="arabicPeriod"/>
            </a:pPr>
            <a:r>
              <a:rPr lang="en-US" sz="2400" dirty="0" smtClean="0">
                <a:cs typeface="Arial" charset="0"/>
              </a:rPr>
              <a:t>Distributed processes.</a:t>
            </a:r>
            <a:endParaRPr lang="en-US" sz="2400" dirty="0" smtClean="0"/>
          </a:p>
          <a:p>
            <a:pPr marL="533400" indent="-533400">
              <a:buFontTx/>
              <a:buAutoNum type="arabicPeriod"/>
            </a:pPr>
            <a:r>
              <a:rPr lang="en-US" sz="2400" dirty="0" smtClean="0">
                <a:cs typeface="Arial" charset="0"/>
              </a:rPr>
              <a:t>Optimal performance.</a:t>
            </a:r>
            <a:endParaRPr lang="en-US" sz="2400" dirty="0" smtClean="0"/>
          </a:p>
          <a:p>
            <a:pPr marL="533400" indent="-533400">
              <a:buFontTx/>
              <a:buAutoNum type="arabicPeriod"/>
            </a:pPr>
            <a:r>
              <a:rPr lang="en-US" sz="2400" dirty="0" smtClean="0">
                <a:cs typeface="Arial" charset="0"/>
              </a:rPr>
              <a:t>Heavily used operating system.</a:t>
            </a:r>
            <a:endParaRPr lang="en-US" sz="2400" dirty="0" smtClean="0"/>
          </a:p>
          <a:p>
            <a:pPr marL="533400" indent="-533400">
              <a:buFontTx/>
              <a:buAutoNum type="arabicPeriod"/>
            </a:pPr>
            <a:r>
              <a:rPr lang="en-US" sz="2400" dirty="0" smtClean="0">
                <a:cs typeface="Arial" charset="0"/>
              </a:rPr>
              <a:t>On-line data security.</a:t>
            </a:r>
            <a:endParaRPr lang="en-US" sz="2400" dirty="0" smtClean="0"/>
          </a:p>
          <a:p>
            <a:pPr marL="533400" indent="-533400">
              <a:buFontTx/>
              <a:buAutoNum type="arabicPeriod"/>
            </a:pPr>
            <a:r>
              <a:rPr lang="en-US" sz="2400" dirty="0" smtClean="0">
                <a:cs typeface="Arial" charset="0"/>
              </a:rPr>
              <a:t>Multiple screens.</a:t>
            </a:r>
          </a:p>
          <a:p>
            <a:pPr marL="533400" indent="-533400">
              <a:buFontTx/>
              <a:buAutoNum type="arabicPeriod"/>
            </a:pPr>
            <a:r>
              <a:rPr lang="en-US" sz="2400" dirty="0" smtClean="0">
                <a:cs typeface="Arial" charset="0"/>
              </a:rPr>
              <a:t>On-line master file update.</a:t>
            </a:r>
            <a:endParaRPr lang="en-US" sz="2400" dirty="0" smtClean="0"/>
          </a:p>
        </p:txBody>
      </p:sp>
      <p:sp>
        <p:nvSpPr>
          <p:cNvPr id="78852" name="Rectangle 4"/>
          <p:cNvSpPr>
            <a:spLocks noGrp="1" noChangeArrowheads="1"/>
          </p:cNvSpPr>
          <p:nvPr>
            <p:ph type="body" sz="half" idx="2"/>
          </p:nvPr>
        </p:nvSpPr>
        <p:spPr/>
        <p:txBody>
          <a:bodyPr/>
          <a:lstStyle/>
          <a:p>
            <a:pPr marL="533400" indent="-533400">
              <a:buFontTx/>
              <a:buAutoNum type="arabicPeriod" startAt="9"/>
            </a:pPr>
            <a:r>
              <a:rPr lang="en-US" sz="2400" dirty="0" smtClean="0">
                <a:cs typeface="Arial" charset="0"/>
              </a:rPr>
              <a:t>Complex inputs, queries, outputs.</a:t>
            </a:r>
            <a:endParaRPr lang="en-US" sz="2400" dirty="0" smtClean="0"/>
          </a:p>
          <a:p>
            <a:pPr marL="533400" indent="-533400">
              <a:buFontTx/>
              <a:buAutoNum type="arabicPeriod" startAt="9"/>
            </a:pPr>
            <a:r>
              <a:rPr lang="en-US" sz="2400" dirty="0" smtClean="0">
                <a:cs typeface="Arial" charset="0"/>
              </a:rPr>
              <a:t>Complex internal processing.</a:t>
            </a:r>
            <a:endParaRPr lang="en-US" sz="2400" dirty="0" smtClean="0"/>
          </a:p>
          <a:p>
            <a:pPr marL="533400" indent="-533400">
              <a:buFontTx/>
              <a:buAutoNum type="arabicPeriod" startAt="9"/>
            </a:pPr>
            <a:r>
              <a:rPr lang="en-US" sz="2400" dirty="0" smtClean="0">
                <a:cs typeface="Arial" charset="0"/>
              </a:rPr>
              <a:t>Reusable code.</a:t>
            </a:r>
            <a:endParaRPr lang="en-US" sz="2400" dirty="0" smtClean="0"/>
          </a:p>
          <a:p>
            <a:pPr marL="533400" indent="-533400">
              <a:buFontTx/>
              <a:buAutoNum type="arabicPeriod" startAt="9"/>
            </a:pPr>
            <a:r>
              <a:rPr lang="en-US" sz="2400" dirty="0" smtClean="0">
                <a:cs typeface="Arial" charset="0"/>
              </a:rPr>
              <a:t>Conversion or installation.</a:t>
            </a:r>
            <a:endParaRPr lang="en-US" sz="2400" dirty="0" smtClean="0"/>
          </a:p>
          <a:p>
            <a:pPr marL="533400" indent="-533400">
              <a:buFontTx/>
              <a:buAutoNum type="arabicPeriod" startAt="9"/>
            </a:pPr>
            <a:r>
              <a:rPr lang="en-US" sz="2400" dirty="0" smtClean="0">
                <a:cs typeface="Arial" charset="0"/>
              </a:rPr>
              <a:t>Multiple user sites.</a:t>
            </a:r>
            <a:endParaRPr lang="en-US" sz="2400" dirty="0" smtClean="0"/>
          </a:p>
          <a:p>
            <a:pPr marL="533400" indent="-533400">
              <a:buFontTx/>
              <a:buAutoNum type="arabicPeriod" startAt="9"/>
            </a:pPr>
            <a:r>
              <a:rPr lang="en-US" sz="2400" dirty="0" smtClean="0">
                <a:cs typeface="Arial" charset="0"/>
              </a:rPr>
              <a:t>Ease of use.</a:t>
            </a:r>
            <a:endParaRPr lang="en-US" sz="2400" dirty="0" smtClean="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mtClean="0"/>
              <a:t>Halstead’s Software Science</a:t>
            </a:r>
          </a:p>
        </p:txBody>
      </p:sp>
      <p:sp>
        <p:nvSpPr>
          <p:cNvPr id="79875" name="Rectangle 3"/>
          <p:cNvSpPr>
            <a:spLocks noGrp="1" noChangeArrowheads="1"/>
          </p:cNvSpPr>
          <p:nvPr>
            <p:ph type="body" idx="1"/>
          </p:nvPr>
        </p:nvSpPr>
        <p:spPr>
          <a:xfrm>
            <a:off x="914400" y="1670050"/>
            <a:ext cx="7843838" cy="4883150"/>
          </a:xfrm>
        </p:spPr>
        <p:txBody>
          <a:bodyPr/>
          <a:lstStyle/>
          <a:p>
            <a:pPr>
              <a:buFont typeface="Zapf Dingbats" charset="2"/>
              <a:buNone/>
            </a:pPr>
            <a:r>
              <a:rPr lang="en-US" smtClean="0"/>
              <a:t>Assumptions</a:t>
            </a:r>
          </a:p>
          <a:p>
            <a:r>
              <a:rPr lang="en-US" smtClean="0"/>
              <a:t>complete algorithm specification exists</a:t>
            </a:r>
          </a:p>
          <a:p>
            <a:r>
              <a:rPr lang="en-US" smtClean="0"/>
              <a:t>programmer works alone</a:t>
            </a:r>
          </a:p>
          <a:p>
            <a:r>
              <a:rPr lang="en-US" smtClean="0"/>
              <a:t>programmer knows what to do</a:t>
            </a:r>
          </a:p>
          <a:p>
            <a:r>
              <a:rPr lang="en-US" smtClean="0"/>
              <a:t>Based on counting </a:t>
            </a:r>
          </a:p>
          <a:p>
            <a:pPr lvl="1">
              <a:buFontTx/>
              <a:buNone/>
            </a:pPr>
            <a:r>
              <a:rPr lang="en-US" smtClean="0"/>
              <a:t>n1 = # of unique operators</a:t>
            </a:r>
          </a:p>
          <a:p>
            <a:pPr lvl="1">
              <a:buFontTx/>
              <a:buNone/>
            </a:pPr>
            <a:r>
              <a:rPr lang="en-US" smtClean="0"/>
              <a:t>n2 = # of unique operands</a:t>
            </a:r>
          </a:p>
          <a:p>
            <a:pPr lvl="1">
              <a:buFontTx/>
              <a:buNone/>
            </a:pPr>
            <a:r>
              <a:rPr lang="en-US" smtClean="0"/>
              <a:t>N1 = # of occurrences of operators</a:t>
            </a:r>
          </a:p>
          <a:p>
            <a:pPr lvl="1">
              <a:buFontTx/>
              <a:buNone/>
            </a:pPr>
            <a:r>
              <a:rPr lang="en-US" smtClean="0"/>
              <a:t>N2 = # of occurrences of operands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smtClean="0"/>
              <a:t>Halstead Equations</a:t>
            </a:r>
          </a:p>
        </p:txBody>
      </p:sp>
      <p:sp>
        <p:nvSpPr>
          <p:cNvPr id="80899" name="Rectangle 3"/>
          <p:cNvSpPr>
            <a:spLocks noGrp="1" noChangeArrowheads="1"/>
          </p:cNvSpPr>
          <p:nvPr>
            <p:ph type="body" idx="1"/>
          </p:nvPr>
        </p:nvSpPr>
        <p:spPr>
          <a:xfrm>
            <a:off x="533400" y="1670050"/>
            <a:ext cx="8572500" cy="4502150"/>
          </a:xfrm>
        </p:spPr>
        <p:txBody>
          <a:bodyPr/>
          <a:lstStyle/>
          <a:p>
            <a:r>
              <a:rPr lang="en-US" smtClean="0"/>
              <a:t>Program Vocabulary (n) = n1+n2</a:t>
            </a:r>
          </a:p>
          <a:p>
            <a:r>
              <a:rPr lang="en-US" smtClean="0"/>
              <a:t>Program Length (N) = N1+N2</a:t>
            </a:r>
          </a:p>
          <a:p>
            <a:r>
              <a:rPr lang="en-US" smtClean="0"/>
              <a:t>Program Length (N) = n1* log</a:t>
            </a:r>
            <a:r>
              <a:rPr lang="en-US" b="1" baseline="-25000" smtClean="0"/>
              <a:t>2</a:t>
            </a:r>
            <a:r>
              <a:rPr lang="en-US" smtClean="0"/>
              <a:t> (n1) + n2* log</a:t>
            </a:r>
            <a:r>
              <a:rPr lang="en-US" b="1" baseline="-25000" smtClean="0"/>
              <a:t>2</a:t>
            </a:r>
            <a:r>
              <a:rPr lang="en-US" smtClean="0"/>
              <a:t> (n2) </a:t>
            </a:r>
          </a:p>
          <a:p>
            <a:r>
              <a:rPr lang="en-US" smtClean="0"/>
              <a:t>Program Volume (V) = N* log</a:t>
            </a:r>
            <a:r>
              <a:rPr lang="en-US" b="1" baseline="-25000" smtClean="0"/>
              <a:t>2</a:t>
            </a:r>
            <a:r>
              <a:rPr lang="en-US" smtClean="0"/>
              <a:t> (n) </a:t>
            </a:r>
          </a:p>
          <a:p>
            <a:r>
              <a:rPr lang="en-US" smtClean="0"/>
              <a:t>Program Level (L) = V*/V = (2/n1)*(n2/N2)</a:t>
            </a:r>
          </a:p>
          <a:p>
            <a:r>
              <a:rPr lang="en-US" smtClean="0"/>
              <a:t>Effort (E) = V/L = V</a:t>
            </a:r>
            <a:r>
              <a:rPr lang="en-US" b="1" baseline="30000" smtClean="0"/>
              <a:t>2</a:t>
            </a:r>
            <a:r>
              <a:rPr lang="en-US" b="1" smtClean="0"/>
              <a:t> /</a:t>
            </a:r>
            <a:r>
              <a:rPr lang="en-US" smtClean="0"/>
              <a:t>V*=V*[(n1*N2)/(2*n2)]</a:t>
            </a:r>
          </a:p>
          <a:p>
            <a:r>
              <a:rPr lang="en-US" smtClean="0"/>
              <a:t>Language Level (l) = LV* (Constant)</a:t>
            </a:r>
          </a:p>
          <a:p>
            <a:r>
              <a:rPr lang="en-US" smtClean="0"/>
              <a:t>Time (T)= E/B where B = (18) 5 to 20</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Example1</a:t>
            </a:r>
          </a:p>
        </p:txBody>
      </p:sp>
      <p:sp>
        <p:nvSpPr>
          <p:cNvPr id="81923" name="Rectangle 3"/>
          <p:cNvSpPr>
            <a:spLocks noGrp="1" noChangeArrowheads="1"/>
          </p:cNvSpPr>
          <p:nvPr>
            <p:ph type="body" idx="1"/>
          </p:nvPr>
        </p:nvSpPr>
        <p:spPr>
          <a:xfrm>
            <a:off x="971550" y="1670050"/>
            <a:ext cx="7786688" cy="5022850"/>
          </a:xfrm>
        </p:spPr>
        <p:txBody>
          <a:bodyPr/>
          <a:lstStyle/>
          <a:p>
            <a:pPr>
              <a:lnSpc>
                <a:spcPct val="90000"/>
              </a:lnSpc>
              <a:buFont typeface="Zapf Dingbats" charset="2"/>
              <a:buNone/>
            </a:pPr>
            <a:r>
              <a:rPr lang="en-US" smtClean="0"/>
              <a:t>PROGRAM1(input,otput)</a:t>
            </a:r>
          </a:p>
          <a:p>
            <a:pPr>
              <a:lnSpc>
                <a:spcPct val="90000"/>
              </a:lnSpc>
              <a:buFont typeface="Zapf Dingbats" charset="2"/>
              <a:buNone/>
            </a:pPr>
            <a:r>
              <a:rPr lang="en-US" smtClean="0"/>
              <a:t>VAR</a:t>
            </a:r>
          </a:p>
          <a:p>
            <a:pPr>
              <a:lnSpc>
                <a:spcPct val="90000"/>
              </a:lnSpc>
              <a:buFont typeface="Zapf Dingbats" charset="2"/>
              <a:buNone/>
            </a:pPr>
            <a:r>
              <a:rPr lang="en-US" smtClean="0"/>
              <a:t>a,b,c,d,m: integer;</a:t>
            </a:r>
          </a:p>
          <a:p>
            <a:pPr>
              <a:lnSpc>
                <a:spcPct val="90000"/>
              </a:lnSpc>
              <a:buFont typeface="Zapf Dingbats" charset="2"/>
              <a:buNone/>
            </a:pPr>
            <a:r>
              <a:rPr lang="en-US" smtClean="0"/>
              <a:t>BEGIN</a:t>
            </a:r>
          </a:p>
          <a:p>
            <a:pPr>
              <a:lnSpc>
                <a:spcPct val="90000"/>
              </a:lnSpc>
              <a:buFont typeface="Zapf Dingbats" charset="2"/>
              <a:buNone/>
            </a:pPr>
            <a:r>
              <a:rPr lang="en-US" smtClean="0"/>
              <a:t>readln(a,b,c,d);</a:t>
            </a:r>
          </a:p>
          <a:p>
            <a:pPr>
              <a:lnSpc>
                <a:spcPct val="90000"/>
              </a:lnSpc>
              <a:buFont typeface="Zapf Dingbats" charset="2"/>
              <a:buNone/>
            </a:pPr>
            <a:r>
              <a:rPr lang="en-US" smtClean="0"/>
              <a:t>a:= a+a;</a:t>
            </a:r>
          </a:p>
          <a:p>
            <a:pPr>
              <a:lnSpc>
                <a:spcPct val="90000"/>
              </a:lnSpc>
              <a:buFont typeface="Zapf Dingbats" charset="2"/>
              <a:buNone/>
            </a:pPr>
            <a:r>
              <a:rPr lang="en-US" smtClean="0"/>
              <a:t>b:=b+b;</a:t>
            </a:r>
          </a:p>
          <a:p>
            <a:pPr>
              <a:lnSpc>
                <a:spcPct val="90000"/>
              </a:lnSpc>
              <a:buFont typeface="Zapf Dingbats" charset="2"/>
              <a:buNone/>
            </a:pPr>
            <a:r>
              <a:rPr lang="en-US" smtClean="0"/>
              <a:t>c:=c*d;</a:t>
            </a:r>
          </a:p>
          <a:p>
            <a:pPr>
              <a:lnSpc>
                <a:spcPct val="90000"/>
              </a:lnSpc>
              <a:buFont typeface="Zapf Dingbats" charset="2"/>
              <a:buNone/>
            </a:pPr>
            <a:r>
              <a:rPr lang="en-US" smtClean="0"/>
              <a:t>m:= a+b-c;</a:t>
            </a:r>
          </a:p>
          <a:p>
            <a:pPr>
              <a:lnSpc>
                <a:spcPct val="90000"/>
              </a:lnSpc>
              <a:buFont typeface="Zapf Dingbats" charset="2"/>
              <a:buNone/>
            </a:pPr>
            <a:r>
              <a:rPr lang="en-US" smtClean="0"/>
              <a:t>writeln(m);</a:t>
            </a:r>
          </a:p>
          <a:p>
            <a:pPr>
              <a:lnSpc>
                <a:spcPct val="90000"/>
              </a:lnSpc>
              <a:buFont typeface="Zapf Dingbats" charset="2"/>
              <a:buNone/>
            </a:pPr>
            <a:r>
              <a:rPr lang="en-US" smtClean="0"/>
              <a:t>END.</a:t>
            </a:r>
          </a:p>
          <a:p>
            <a:pPr>
              <a:lnSpc>
                <a:spcPct val="90000"/>
              </a:lnSpc>
              <a:buFont typeface="Zapf Dingbats" charset="2"/>
              <a:buNone/>
            </a:pPr>
            <a:endParaRPr lang="en-US" smtClean="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t>Calculations (Example1)</a:t>
            </a:r>
          </a:p>
        </p:txBody>
      </p:sp>
      <p:sp>
        <p:nvSpPr>
          <p:cNvPr id="82947" name="Rectangle 3"/>
          <p:cNvSpPr>
            <a:spLocks noGrp="1" noChangeArrowheads="1"/>
          </p:cNvSpPr>
          <p:nvPr>
            <p:ph type="body" idx="1"/>
          </p:nvPr>
        </p:nvSpPr>
        <p:spPr/>
        <p:txBody>
          <a:bodyPr/>
          <a:lstStyle/>
          <a:p>
            <a:pPr>
              <a:buFont typeface="Zapf Dingbats" charset="2"/>
              <a:buNone/>
            </a:pPr>
            <a:r>
              <a:rPr lang="en-US" smtClean="0"/>
              <a:t>n1=11 (BEGIN_END , readln () ; := + * - writeln .)</a:t>
            </a:r>
          </a:p>
          <a:p>
            <a:pPr>
              <a:buFont typeface="Zapf Dingbats" charset="2"/>
              <a:buNone/>
            </a:pPr>
            <a:r>
              <a:rPr lang="en-US" smtClean="0"/>
              <a:t>n2= 5 (a b c d m)</a:t>
            </a:r>
          </a:p>
          <a:p>
            <a:pPr>
              <a:buFont typeface="Zapf Dingbats" charset="2"/>
              <a:buNone/>
            </a:pPr>
            <a:r>
              <a:rPr lang="en-US" smtClean="0"/>
              <a:t>N1=23</a:t>
            </a:r>
          </a:p>
          <a:p>
            <a:pPr>
              <a:buFont typeface="Zapf Dingbats" charset="2"/>
              <a:buNone/>
            </a:pPr>
            <a:r>
              <a:rPr lang="en-US" smtClean="0"/>
              <a:t>N2=18</a:t>
            </a:r>
          </a:p>
          <a:p>
            <a:pPr>
              <a:buFont typeface="Zapf Dingbats" charset="2"/>
              <a:buNone/>
            </a:pPr>
            <a:r>
              <a:rPr lang="en-US" smtClean="0"/>
              <a:t>V=41*log(11+5)=164</a:t>
            </a:r>
          </a:p>
          <a:p>
            <a:pPr>
              <a:buFont typeface="Zapf Dingbats" charset="2"/>
              <a:buNone/>
            </a:pPr>
            <a:r>
              <a:rPr lang="en-US" smtClean="0"/>
              <a:t>E= 164*[911*18)/(2*5)]=3247</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smtClean="0"/>
              <a:t>Example2</a:t>
            </a:r>
          </a:p>
        </p:txBody>
      </p:sp>
      <p:sp>
        <p:nvSpPr>
          <p:cNvPr id="83971" name="Rectangle 3"/>
          <p:cNvSpPr>
            <a:spLocks noGrp="1" noChangeArrowheads="1"/>
          </p:cNvSpPr>
          <p:nvPr>
            <p:ph type="body" idx="1"/>
          </p:nvPr>
        </p:nvSpPr>
        <p:spPr>
          <a:xfrm>
            <a:off x="819150" y="1670050"/>
            <a:ext cx="7939088" cy="4946650"/>
          </a:xfrm>
        </p:spPr>
        <p:txBody>
          <a:bodyPr/>
          <a:lstStyle/>
          <a:p>
            <a:pPr>
              <a:lnSpc>
                <a:spcPct val="80000"/>
              </a:lnSpc>
              <a:buFont typeface="Zapf Dingbats" charset="2"/>
              <a:buNone/>
            </a:pPr>
            <a:r>
              <a:rPr lang="en-US" sz="2300" smtClean="0"/>
              <a:t>PROGRAM2(input,otput);</a:t>
            </a:r>
          </a:p>
          <a:p>
            <a:pPr>
              <a:lnSpc>
                <a:spcPct val="80000"/>
              </a:lnSpc>
              <a:buFont typeface="Zapf Dingbats" charset="2"/>
              <a:buNone/>
            </a:pPr>
            <a:r>
              <a:rPr lang="en-US" sz="2300" smtClean="0"/>
              <a:t>VAR</a:t>
            </a:r>
          </a:p>
          <a:p>
            <a:pPr>
              <a:lnSpc>
                <a:spcPct val="80000"/>
              </a:lnSpc>
              <a:buFont typeface="Zapf Dingbats" charset="2"/>
              <a:buNone/>
            </a:pPr>
            <a:r>
              <a:rPr lang="en-US" sz="2300" smtClean="0"/>
              <a:t>a,b,c,d,m: integer;</a:t>
            </a:r>
          </a:p>
          <a:p>
            <a:pPr>
              <a:lnSpc>
                <a:spcPct val="80000"/>
              </a:lnSpc>
              <a:buFont typeface="Zapf Dingbats" charset="2"/>
              <a:buNone/>
            </a:pPr>
            <a:r>
              <a:rPr lang="en-US" sz="2300" smtClean="0"/>
              <a:t>BEGIN</a:t>
            </a:r>
          </a:p>
          <a:p>
            <a:pPr>
              <a:lnSpc>
                <a:spcPct val="80000"/>
              </a:lnSpc>
              <a:buFont typeface="Zapf Dingbats" charset="2"/>
              <a:buNone/>
            </a:pPr>
            <a:r>
              <a:rPr lang="en-US" sz="2300" smtClean="0"/>
              <a:t>readln(a,b,c,d);</a:t>
            </a:r>
          </a:p>
          <a:p>
            <a:pPr>
              <a:lnSpc>
                <a:spcPct val="80000"/>
              </a:lnSpc>
              <a:buFont typeface="Zapf Dingbats" charset="2"/>
              <a:buNone/>
            </a:pPr>
            <a:r>
              <a:rPr lang="en-US" sz="2300" smtClean="0"/>
              <a:t>IF a&gt;b THEN</a:t>
            </a:r>
          </a:p>
          <a:p>
            <a:pPr>
              <a:lnSpc>
                <a:spcPct val="80000"/>
              </a:lnSpc>
              <a:buFont typeface="Zapf Dingbats" charset="2"/>
              <a:buNone/>
            </a:pPr>
            <a:r>
              <a:rPr lang="en-US" sz="2300" smtClean="0"/>
              <a:t>	IF b&gt;c THEN</a:t>
            </a:r>
          </a:p>
          <a:p>
            <a:pPr>
              <a:lnSpc>
                <a:spcPct val="80000"/>
              </a:lnSpc>
              <a:buFont typeface="Zapf Dingbats" charset="2"/>
              <a:buNone/>
            </a:pPr>
            <a:r>
              <a:rPr lang="en-US" sz="2300" smtClean="0"/>
              <a:t>	m:= a+b</a:t>
            </a:r>
          </a:p>
          <a:p>
            <a:pPr>
              <a:lnSpc>
                <a:spcPct val="80000"/>
              </a:lnSpc>
              <a:buFont typeface="Zapf Dingbats" charset="2"/>
              <a:buNone/>
            </a:pPr>
            <a:r>
              <a:rPr lang="en-US" sz="2300" smtClean="0"/>
              <a:t>	ELSE</a:t>
            </a:r>
          </a:p>
          <a:p>
            <a:pPr>
              <a:lnSpc>
                <a:spcPct val="80000"/>
              </a:lnSpc>
              <a:buFont typeface="Zapf Dingbats" charset="2"/>
              <a:buNone/>
            </a:pPr>
            <a:r>
              <a:rPr lang="en-US" sz="2300" smtClean="0"/>
              <a:t>	m:=b+c</a:t>
            </a:r>
          </a:p>
          <a:p>
            <a:pPr>
              <a:lnSpc>
                <a:spcPct val="80000"/>
              </a:lnSpc>
              <a:buFont typeface="Zapf Dingbats" charset="2"/>
              <a:buNone/>
            </a:pPr>
            <a:r>
              <a:rPr lang="en-US" sz="2300" smtClean="0"/>
              <a:t>ELSE</a:t>
            </a:r>
          </a:p>
          <a:p>
            <a:pPr>
              <a:lnSpc>
                <a:spcPct val="80000"/>
              </a:lnSpc>
              <a:buFont typeface="Zapf Dingbats" charset="2"/>
              <a:buNone/>
            </a:pPr>
            <a:r>
              <a:rPr lang="en-US" sz="2300" smtClean="0"/>
              <a:t>	m:=b+c+d;</a:t>
            </a:r>
          </a:p>
          <a:p>
            <a:pPr>
              <a:lnSpc>
                <a:spcPct val="80000"/>
              </a:lnSpc>
              <a:buFont typeface="Zapf Dingbats" charset="2"/>
              <a:buNone/>
            </a:pPr>
            <a:r>
              <a:rPr lang="en-US" sz="2300" smtClean="0"/>
              <a:t>writeln(m)</a:t>
            </a:r>
          </a:p>
          <a:p>
            <a:pPr>
              <a:lnSpc>
                <a:spcPct val="80000"/>
              </a:lnSpc>
              <a:buFont typeface="Zapf Dingbats" charset="2"/>
              <a:buNone/>
            </a:pPr>
            <a:r>
              <a:rPr lang="en-US" sz="2300" smtClean="0"/>
              <a:t>END.</a:t>
            </a:r>
          </a:p>
          <a:p>
            <a:pPr>
              <a:lnSpc>
                <a:spcPct val="80000"/>
              </a:lnSpc>
            </a:pPr>
            <a:endParaRPr lang="en-US" sz="2300" smtClean="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mtClean="0"/>
              <a:t>Calculations (Example2)</a:t>
            </a:r>
          </a:p>
        </p:txBody>
      </p:sp>
      <p:sp>
        <p:nvSpPr>
          <p:cNvPr id="84995" name="Rectangle 3"/>
          <p:cNvSpPr>
            <a:spLocks noGrp="1" noChangeArrowheads="1"/>
          </p:cNvSpPr>
          <p:nvPr>
            <p:ph type="body" idx="1"/>
          </p:nvPr>
        </p:nvSpPr>
        <p:spPr/>
        <p:txBody>
          <a:bodyPr/>
          <a:lstStyle/>
          <a:p>
            <a:pPr>
              <a:buFont typeface="Zapf Dingbats" charset="2"/>
              <a:buNone/>
            </a:pPr>
            <a:r>
              <a:rPr lang="en-US" smtClean="0"/>
              <a:t>n1 = 11 (BEGIN_END readln () , ; IF-THEN-ELSE &gt; := + writeln .</a:t>
            </a:r>
          </a:p>
          <a:p>
            <a:pPr>
              <a:buFont typeface="Zapf Dingbats" charset="2"/>
              <a:buNone/>
            </a:pPr>
            <a:r>
              <a:rPr lang="en-US" smtClean="0"/>
              <a:t>n2 = 5 (a b c d m)</a:t>
            </a:r>
          </a:p>
          <a:p>
            <a:pPr>
              <a:buFont typeface="Zapf Dingbats" charset="2"/>
              <a:buNone/>
            </a:pPr>
            <a:r>
              <a:rPr lang="en-US" smtClean="0"/>
              <a:t>N1 = 22</a:t>
            </a:r>
          </a:p>
          <a:p>
            <a:pPr>
              <a:buFont typeface="Zapf Dingbats" charset="2"/>
              <a:buNone/>
            </a:pPr>
            <a:r>
              <a:rPr lang="en-US" smtClean="0"/>
              <a:t>N2 = 19</a:t>
            </a:r>
          </a:p>
          <a:p>
            <a:pPr>
              <a:buFont typeface="Zapf Dingbats" charset="2"/>
              <a:buNone/>
            </a:pPr>
            <a:r>
              <a:rPr lang="en-US" smtClean="0"/>
              <a:t>V = 41*log(11+5) = 164</a:t>
            </a:r>
          </a:p>
          <a:p>
            <a:pPr>
              <a:buFont typeface="Zapf Dingbats" charset="2"/>
              <a:buNone/>
            </a:pPr>
            <a:r>
              <a:rPr lang="en-US" smtClean="0"/>
              <a:t>E = 164*[(11*19)/(2*5)] = 3427</a:t>
            </a:r>
          </a:p>
          <a:p>
            <a:pPr>
              <a:buFont typeface="Zapf Dingbats" charset="2"/>
              <a:buNone/>
            </a:pPr>
            <a:endParaRPr lang="en-US" smtClean="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t>Halstead Modified Theory</a:t>
            </a:r>
          </a:p>
        </p:txBody>
      </p:sp>
      <p:sp>
        <p:nvSpPr>
          <p:cNvPr id="86019" name="Rectangle 3"/>
          <p:cNvSpPr>
            <a:spLocks noGrp="1" noChangeArrowheads="1"/>
          </p:cNvSpPr>
          <p:nvPr>
            <p:ph type="body" idx="1"/>
          </p:nvPr>
        </p:nvSpPr>
        <p:spPr>
          <a:xfrm>
            <a:off x="895350" y="1511300"/>
            <a:ext cx="7862888" cy="5105400"/>
          </a:xfrm>
        </p:spPr>
        <p:txBody>
          <a:bodyPr/>
          <a:lstStyle/>
          <a:p>
            <a:r>
              <a:rPr lang="en-US" sz="2300" dirty="0" smtClean="0"/>
              <a:t>Certain operators and operands which are part of control statements contribute extra in the count value.</a:t>
            </a:r>
          </a:p>
          <a:p>
            <a:r>
              <a:rPr lang="en-US" sz="2300" dirty="0" smtClean="0"/>
              <a:t>Assign weights so that measures can reflect complexity produced by the non sequential control structures.</a:t>
            </a:r>
          </a:p>
          <a:p>
            <a:r>
              <a:rPr lang="en-US" sz="2300" dirty="0" smtClean="0"/>
              <a:t>N</a:t>
            </a:r>
            <a:r>
              <a:rPr lang="en-US" sz="1800" dirty="0" smtClean="0"/>
              <a:t>w1</a:t>
            </a:r>
            <a:r>
              <a:rPr lang="en-US" sz="2300" dirty="0" smtClean="0"/>
              <a:t> =</a:t>
            </a:r>
            <a:r>
              <a:rPr lang="el-GR" sz="2300" dirty="0" smtClean="0">
                <a:cs typeface="Arial" charset="0"/>
              </a:rPr>
              <a:t>Σ</a:t>
            </a:r>
            <a:r>
              <a:rPr lang="en-US" sz="1800" dirty="0" smtClean="0">
                <a:cs typeface="Arial" charset="0"/>
              </a:rPr>
              <a:t>x in T </a:t>
            </a:r>
            <a:r>
              <a:rPr lang="en-US" sz="2300" dirty="0" smtClean="0">
                <a:cs typeface="Arial" charset="0"/>
              </a:rPr>
              <a:t>[1+µ(x)*{L(x)+</a:t>
            </a:r>
            <a:r>
              <a:rPr lang="en-US" sz="2300" dirty="0" err="1" smtClean="0">
                <a:cs typeface="Arial" charset="0"/>
              </a:rPr>
              <a:t>Adw</a:t>
            </a:r>
            <a:r>
              <a:rPr lang="en-US" sz="2300" dirty="0" smtClean="0">
                <a:cs typeface="Arial" charset="0"/>
              </a:rPr>
              <a:t>(x)}]</a:t>
            </a:r>
          </a:p>
          <a:p>
            <a:r>
              <a:rPr lang="en-US" sz="2300" dirty="0" smtClean="0"/>
              <a:t>N</a:t>
            </a:r>
            <a:r>
              <a:rPr lang="en-US" sz="1800" dirty="0" smtClean="0"/>
              <a:t>w2</a:t>
            </a:r>
            <a:r>
              <a:rPr lang="en-US" sz="2300" dirty="0" smtClean="0"/>
              <a:t> =</a:t>
            </a:r>
            <a:r>
              <a:rPr lang="el-GR" sz="2300" dirty="0" smtClean="0">
                <a:cs typeface="Arial" charset="0"/>
              </a:rPr>
              <a:t>Σ</a:t>
            </a:r>
            <a:r>
              <a:rPr lang="en-US" sz="1800" dirty="0" smtClean="0">
                <a:cs typeface="Arial" charset="0"/>
              </a:rPr>
              <a:t>x in R </a:t>
            </a:r>
            <a:r>
              <a:rPr lang="en-US" sz="2300" dirty="0" smtClean="0">
                <a:cs typeface="Arial" charset="0"/>
              </a:rPr>
              <a:t>[1+µ(x)*{L(x)+</a:t>
            </a:r>
            <a:r>
              <a:rPr lang="en-US" sz="2300" dirty="0" err="1" smtClean="0">
                <a:cs typeface="Arial" charset="0"/>
              </a:rPr>
              <a:t>Adw</a:t>
            </a:r>
            <a:r>
              <a:rPr lang="en-US" sz="2300" dirty="0" smtClean="0">
                <a:cs typeface="Arial" charset="0"/>
              </a:rPr>
              <a:t>(x)}]</a:t>
            </a:r>
          </a:p>
          <a:p>
            <a:r>
              <a:rPr lang="en-US" sz="2300" dirty="0" smtClean="0">
                <a:cs typeface="Arial" charset="0"/>
              </a:rPr>
              <a:t>Where µ(x)=1 if x is the part of control statement</a:t>
            </a:r>
          </a:p>
          <a:p>
            <a:pPr>
              <a:buFont typeface="Zapf Dingbats" charset="2"/>
              <a:buNone/>
            </a:pPr>
            <a:r>
              <a:rPr lang="en-US" sz="2300" dirty="0" smtClean="0">
                <a:cs typeface="Arial" charset="0"/>
              </a:rPr>
              <a:t>                        = 0 otherwise</a:t>
            </a:r>
          </a:p>
          <a:p>
            <a:r>
              <a:rPr lang="en-US" sz="2300" dirty="0" smtClean="0">
                <a:cs typeface="Arial" charset="0"/>
              </a:rPr>
              <a:t>L(x) is the level of the statement and </a:t>
            </a:r>
            <a:r>
              <a:rPr lang="en-US" sz="2300" dirty="0" err="1" smtClean="0">
                <a:cs typeface="Arial" charset="0"/>
              </a:rPr>
              <a:t>Adw</a:t>
            </a:r>
            <a:r>
              <a:rPr lang="en-US" sz="2300" dirty="0" smtClean="0">
                <a:cs typeface="Arial" charset="0"/>
              </a:rPr>
              <a:t>(x) is the additional weight assigned depending on the number of test conditions checked for taking decision.</a:t>
            </a:r>
          </a:p>
          <a:p>
            <a:endParaRPr lang="en-US" sz="2300" dirty="0" smtClean="0">
              <a:cs typeface="Arial" charset="0"/>
            </a:endParaRPr>
          </a:p>
        </p:txBody>
      </p:sp>
    </p:spTree>
  </p:cSld>
  <p:clrMapOvr>
    <a:masterClrMapping/>
  </p:clrMapOvr>
</p:sld>
</file>

<file path=ppt/theme/theme1.xml><?xml version="1.0" encoding="utf-8"?>
<a:theme xmlns:a="http://schemas.openxmlformats.org/drawingml/2006/main" name="DarkA4">
  <a:themeElements>
    <a:clrScheme name="">
      <a:dk1>
        <a:srgbClr val="919191"/>
      </a:dk1>
      <a:lt1>
        <a:srgbClr val="FFFFFF"/>
      </a:lt1>
      <a:dk2>
        <a:srgbClr val="000080"/>
      </a:dk2>
      <a:lt2>
        <a:srgbClr val="FFFFFF"/>
      </a:lt2>
      <a:accent1>
        <a:srgbClr val="FC0128"/>
      </a:accent1>
      <a:accent2>
        <a:srgbClr val="063DE8"/>
      </a:accent2>
      <a:accent3>
        <a:srgbClr val="AAAAC0"/>
      </a:accent3>
      <a:accent4>
        <a:srgbClr val="DADADA"/>
      </a:accent4>
      <a:accent5>
        <a:srgbClr val="FDAAAC"/>
      </a:accent5>
      <a:accent6>
        <a:srgbClr val="0536D2"/>
      </a:accent6>
      <a:hlink>
        <a:srgbClr val="00DFCA"/>
      </a:hlink>
      <a:folHlink>
        <a:srgbClr val="EAEC5E"/>
      </a:folHlink>
    </a:clrScheme>
    <a:fontScheme name="DarkA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DarkA4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A4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A4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A4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A4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A4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A4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HD:Users:sommervi:WebSites:Presentations:DarkA4.pot</Template>
  <TotalTime>2290</TotalTime>
  <Pages>42</Pages>
  <Words>5075</Words>
  <Application>Microsoft Office PowerPoint</Application>
  <PresentationFormat>Custom</PresentationFormat>
  <Paragraphs>1118</Paragraphs>
  <Slides>144</Slides>
  <Notes>68</Notes>
  <HiddenSlides>0</HiddenSlides>
  <MMClips>0</MMClips>
  <ScaleCrop>false</ScaleCrop>
  <HeadingPairs>
    <vt:vector size="4" baseType="variant">
      <vt:variant>
        <vt:lpstr>Theme</vt:lpstr>
      </vt:variant>
      <vt:variant>
        <vt:i4>1</vt:i4>
      </vt:variant>
      <vt:variant>
        <vt:lpstr>Slide Titles</vt:lpstr>
      </vt:variant>
      <vt:variant>
        <vt:i4>144</vt:i4>
      </vt:variant>
    </vt:vector>
  </HeadingPairs>
  <TitlesOfParts>
    <vt:vector size="145" baseType="lpstr">
      <vt:lpstr>DarkA4</vt:lpstr>
      <vt:lpstr>Slide 1</vt:lpstr>
      <vt:lpstr>Software Design and Implementation</vt:lpstr>
      <vt:lpstr>Slide 3</vt:lpstr>
      <vt:lpstr>The Design Phase</vt:lpstr>
      <vt:lpstr>Slide 5</vt:lpstr>
      <vt:lpstr>                                                         </vt:lpstr>
      <vt:lpstr>                          </vt:lpstr>
      <vt:lpstr>Slide 8</vt:lpstr>
      <vt:lpstr>The Implementation Phase</vt:lpstr>
      <vt:lpstr>Design</vt:lpstr>
      <vt:lpstr>Design Process Activities</vt:lpstr>
      <vt:lpstr>The Software Design Process</vt:lpstr>
      <vt:lpstr>Design Models ?</vt:lpstr>
      <vt:lpstr>Architectural Design</vt:lpstr>
      <vt:lpstr>Importance of Design</vt:lpstr>
      <vt:lpstr>Importance of Design</vt:lpstr>
      <vt:lpstr>What Is a Module?</vt:lpstr>
      <vt:lpstr>Slide 18</vt:lpstr>
      <vt:lpstr>Modularity</vt:lpstr>
      <vt:lpstr>Modularity</vt:lpstr>
      <vt:lpstr>Control Hierarchy</vt:lpstr>
      <vt:lpstr>Slide 22</vt:lpstr>
      <vt:lpstr>Slide 23</vt:lpstr>
      <vt:lpstr>Slide 24</vt:lpstr>
      <vt:lpstr>Slide 25</vt:lpstr>
      <vt:lpstr>Coupling</vt:lpstr>
      <vt:lpstr>Content Coupling</vt:lpstr>
      <vt:lpstr>Example</vt:lpstr>
      <vt:lpstr>Common Coupling</vt:lpstr>
      <vt:lpstr>Common Coupling (contd)</vt:lpstr>
      <vt:lpstr>Example</vt:lpstr>
      <vt:lpstr>External Coupling</vt:lpstr>
      <vt:lpstr>Control Coupling</vt:lpstr>
      <vt:lpstr>Stamp Coupling</vt:lpstr>
      <vt:lpstr>Data Coupling</vt:lpstr>
      <vt:lpstr>Coupling Values</vt:lpstr>
      <vt:lpstr>Cohesion</vt:lpstr>
      <vt:lpstr>Coincidental Cohesion</vt:lpstr>
      <vt:lpstr>Logical Cohesion</vt:lpstr>
      <vt:lpstr>Temporal Cohesion</vt:lpstr>
      <vt:lpstr>Procedural Cohesion</vt:lpstr>
      <vt:lpstr>Communicational Cohesion</vt:lpstr>
      <vt:lpstr>Functional Cohesion</vt:lpstr>
      <vt:lpstr>Sequential Cohesion</vt:lpstr>
      <vt:lpstr>Cohesion Values</vt:lpstr>
      <vt:lpstr>Design Strength</vt:lpstr>
      <vt:lpstr>First order dependence matrix</vt:lpstr>
      <vt:lpstr>Slide 48</vt:lpstr>
      <vt:lpstr>Complete Dependence Matrix</vt:lpstr>
      <vt:lpstr>Slide 50</vt:lpstr>
      <vt:lpstr>Strength Measures</vt:lpstr>
      <vt:lpstr>Design of Computer</vt:lpstr>
      <vt:lpstr>Design of Computer (contd)</vt:lpstr>
      <vt:lpstr>Design of Computer (contd)</vt:lpstr>
      <vt:lpstr>Computer Design (contd)</vt:lpstr>
      <vt:lpstr>Composite/Structured Design</vt:lpstr>
      <vt:lpstr>Slide 57</vt:lpstr>
      <vt:lpstr>Slide 58</vt:lpstr>
      <vt:lpstr>Slide 59</vt:lpstr>
      <vt:lpstr>Slide 60</vt:lpstr>
      <vt:lpstr>Software Development Approaches</vt:lpstr>
      <vt:lpstr>Structured Approach</vt:lpstr>
      <vt:lpstr>Structured approach</vt:lpstr>
      <vt:lpstr>Structured Approach</vt:lpstr>
      <vt:lpstr>Slide 65</vt:lpstr>
      <vt:lpstr>Slide 66</vt:lpstr>
      <vt:lpstr>Slide 67</vt:lpstr>
      <vt:lpstr>Slide 68</vt:lpstr>
      <vt:lpstr>Slide 69</vt:lpstr>
      <vt:lpstr>Structure Chart Notations</vt:lpstr>
      <vt:lpstr>Example</vt:lpstr>
      <vt:lpstr>Transaction Centered Structure</vt:lpstr>
      <vt:lpstr>Description</vt:lpstr>
      <vt:lpstr>Slide 74</vt:lpstr>
      <vt:lpstr>Modules to Objects</vt:lpstr>
      <vt:lpstr>Object-Oriented approach</vt:lpstr>
      <vt:lpstr>Structured versus Object-Oriented Paradigm </vt:lpstr>
      <vt:lpstr>Strengths of the Object-Oriented Paradigm</vt:lpstr>
      <vt:lpstr>Classical Phases vs Object-Oriented Workflows</vt:lpstr>
      <vt:lpstr>In More Detail</vt:lpstr>
      <vt:lpstr>Modeling Primitives</vt:lpstr>
      <vt:lpstr>Modeling Primitives</vt:lpstr>
      <vt:lpstr>Key Principles</vt:lpstr>
      <vt:lpstr>Key Principles</vt:lpstr>
      <vt:lpstr>UML Diagram Types (9)</vt:lpstr>
      <vt:lpstr> </vt:lpstr>
      <vt:lpstr>Slide 87</vt:lpstr>
      <vt:lpstr>Slide 88</vt:lpstr>
      <vt:lpstr>Slide 89</vt:lpstr>
      <vt:lpstr>Function Points</vt:lpstr>
      <vt:lpstr>Function Point Equation</vt:lpstr>
      <vt:lpstr>Function Point Questionnaire</vt:lpstr>
      <vt:lpstr>Halstead’s Software Science</vt:lpstr>
      <vt:lpstr>Halstead Equations</vt:lpstr>
      <vt:lpstr>Example1</vt:lpstr>
      <vt:lpstr>Calculations (Example1)</vt:lpstr>
      <vt:lpstr>Example2</vt:lpstr>
      <vt:lpstr>Calculations (Example2)</vt:lpstr>
      <vt:lpstr>Halstead Modified Theory</vt:lpstr>
      <vt:lpstr>Calculations (Example2)</vt:lpstr>
      <vt:lpstr>Cyclomatic Complexity Measure</vt:lpstr>
      <vt:lpstr>Cyclomatic Complexity</vt:lpstr>
      <vt:lpstr>Slide 103</vt:lpstr>
      <vt:lpstr>Parts of UML</vt:lpstr>
      <vt:lpstr>Parts of UML (Cont…)</vt:lpstr>
      <vt:lpstr> </vt:lpstr>
      <vt:lpstr>Problem Decomposition</vt:lpstr>
      <vt:lpstr>Classes</vt:lpstr>
      <vt:lpstr>Example</vt:lpstr>
      <vt:lpstr>Attributes</vt:lpstr>
      <vt:lpstr>Operations</vt:lpstr>
      <vt:lpstr>Links and Associations</vt:lpstr>
      <vt:lpstr>Object Diagrams</vt:lpstr>
      <vt:lpstr>Slide 114</vt:lpstr>
      <vt:lpstr>Multiplicity</vt:lpstr>
      <vt:lpstr>N-ary Associations</vt:lpstr>
      <vt:lpstr>Attributes on Associations</vt:lpstr>
      <vt:lpstr>Aggregation Indicators (Part-Of)</vt:lpstr>
      <vt:lpstr>Generalization (a.k.a. Inheritance, is-a)</vt:lpstr>
      <vt:lpstr>Example</vt:lpstr>
      <vt:lpstr>Steps</vt:lpstr>
      <vt:lpstr>Steps (contd..)</vt:lpstr>
      <vt:lpstr>Example</vt:lpstr>
      <vt:lpstr>Example</vt:lpstr>
      <vt:lpstr>Example</vt:lpstr>
      <vt:lpstr>Steps</vt:lpstr>
      <vt:lpstr>Example</vt:lpstr>
      <vt:lpstr>Example</vt:lpstr>
      <vt:lpstr>Example</vt:lpstr>
      <vt:lpstr>Example</vt:lpstr>
      <vt:lpstr>Example</vt:lpstr>
      <vt:lpstr>Steps</vt:lpstr>
      <vt:lpstr>Object Diagrams</vt:lpstr>
      <vt:lpstr>Steps</vt:lpstr>
      <vt:lpstr>Use Cases</vt:lpstr>
      <vt:lpstr>Use Case Diagrams</vt:lpstr>
      <vt:lpstr>Resource Manager Use Cases</vt:lpstr>
      <vt:lpstr>More Resource Manager Use Cases</vt:lpstr>
      <vt:lpstr>Steps</vt:lpstr>
      <vt:lpstr>Sequence Diagram – Assign Skill to Worker Use Case</vt:lpstr>
      <vt:lpstr>Steps</vt:lpstr>
      <vt:lpstr>Add Methods</vt:lpstr>
      <vt:lpstr>In Design</vt:lpstr>
      <vt:lpstr>In Design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Processes</dc:title>
  <dc:creator>Ian Sommerville</dc:creator>
  <cp:lastModifiedBy>Hewlett-Packard Company</cp:lastModifiedBy>
  <cp:revision>111</cp:revision>
  <cp:lastPrinted>2004-04-23T15:45:57Z</cp:lastPrinted>
  <dcterms:created xsi:type="dcterms:W3CDTF">2000-04-28T08:06:41Z</dcterms:created>
  <dcterms:modified xsi:type="dcterms:W3CDTF">2022-05-28T09:31:04Z</dcterms:modified>
</cp:coreProperties>
</file>